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86" r:id="rId3"/>
    <p:sldId id="269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1" r:id="rId12"/>
    <p:sldId id="282" r:id="rId13"/>
    <p:sldId id="284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96-438E-BF19-955AE1BE6B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96-438E-BF19-955AE1BE6B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896-438E-BF19-955AE1BE6B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896-438E-BF19-955AE1BE6BCB}"/>
              </c:ext>
            </c:extLst>
          </c:dPt>
          <c:cat>
            <c:strRef>
              <c:f>Sheet1!$A$2:$A$5</c:f>
              <c:strCache>
                <c:ptCount val="4"/>
                <c:pt idx="0">
                  <c:v>Tech Pay</c:v>
                </c:pt>
                <c:pt idx="1">
                  <c:v>Management</c:v>
                </c:pt>
                <c:pt idx="2">
                  <c:v>Departmental</c:v>
                </c:pt>
                <c:pt idx="3">
                  <c:v>Net Profit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15</c:v>
                </c:pt>
                <c:pt idx="2">
                  <c:v>35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896-438E-BF19-955AE1BE6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81869-063B-4477-B07F-8F1FC56E7A3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5E515-CA31-49F8-96A2-7F3664D6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48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A01EE-CA27-7D47-B686-C17F884FF45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81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A01EE-CA27-7D47-B686-C17F884FF45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97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A01EE-CA27-7D47-B686-C17F884FF45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61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A01EE-CA27-7D47-B686-C17F884FF45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2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A01EE-CA27-7D47-B686-C17F884FF45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02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A01EE-CA27-7D47-B686-C17F884FF45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46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A01EE-CA27-7D47-B686-C17F884FF45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51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A01EE-CA27-7D47-B686-C17F884FF45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66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A01EE-CA27-7D47-B686-C17F884FF45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62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A01EE-CA27-7D47-B686-C17F884FF45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97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A01EE-CA27-7D47-B686-C17F884FF45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73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A01EE-CA27-7D47-B686-C17F884FF45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0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7321-223F-4B46-BECA-C68554ED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5B02-4E41-BD44-9A7F-04FB7308E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2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7321-223F-4B46-BECA-C68554ED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5B02-4E41-BD44-9A7F-04FB7308E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4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7321-223F-4B46-BECA-C68554ED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5B02-4E41-BD44-9A7F-04FB7308E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30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7321-223F-4B46-BECA-C68554ED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5B02-4E41-BD44-9A7F-04FB7308E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82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7321-223F-4B46-BECA-C68554ED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5B02-4E41-BD44-9A7F-04FB7308E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18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7321-223F-4B46-BECA-C68554ED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5B02-4E41-BD44-9A7F-04FB7308E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53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7321-223F-4B46-BECA-C68554ED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5B02-4E41-BD44-9A7F-04FB7308E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4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7321-223F-4B46-BECA-C68554ED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5B02-4E41-BD44-9A7F-04FB7308E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37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7321-223F-4B46-BECA-C68554ED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5B02-4E41-BD44-9A7F-04FB7308E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19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7321-223F-4B46-BECA-C68554ED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5B02-4E41-BD44-9A7F-04FB7308E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65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7321-223F-4B46-BECA-C68554ED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5B02-4E41-BD44-9A7F-04FB7308E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2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7321-223F-4B46-BECA-C68554ED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5B02-4E41-BD44-9A7F-04FB7308E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10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7321-223F-4B46-BECA-C68554ED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5B02-4E41-BD44-9A7F-04FB7308E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54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7321-223F-4B46-BECA-C68554ED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5B02-4E41-BD44-9A7F-04FB7308E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50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7321-223F-4B46-BECA-C68554ED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5B02-4E41-BD44-9A7F-04FB7308E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2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7321-223F-4B46-BECA-C68554ED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5B02-4E41-BD44-9A7F-04FB7308E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5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7321-223F-4B46-BECA-C68554ED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5B02-4E41-BD44-9A7F-04FB7308E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7321-223F-4B46-BECA-C68554ED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5B02-4E41-BD44-9A7F-04FB7308E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5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7321-223F-4B46-BECA-C68554ED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5B02-4E41-BD44-9A7F-04FB7308E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4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7321-223F-4B46-BECA-C68554ED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5B02-4E41-BD44-9A7F-04FB7308E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5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7321-223F-4B46-BECA-C68554ED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5B02-4E41-BD44-9A7F-04FB7308E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7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7321-223F-4B46-BECA-C68554ED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5B02-4E41-BD44-9A7F-04FB7308E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1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D0607321-223F-4B46-BECA-C68554ED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11/21/2019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BD1B5B02-4E41-BD44-9A7F-04FB7308E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3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D0607321-223F-4B46-BECA-C68554ED8C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11/21/2019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BD1B5B02-4E41-BD44-9A7F-04FB7308E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7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3185462"/>
            <a:ext cx="12191999" cy="17095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prstClr val="white"/>
                </a:solidFill>
              </a:rPr>
              <a:t>UK v USA</a:t>
            </a:r>
          </a:p>
          <a:p>
            <a:r>
              <a:rPr lang="en-GB" sz="4800" dirty="0" smtClean="0">
                <a:solidFill>
                  <a:prstClr val="white"/>
                </a:solidFill>
              </a:rPr>
              <a:t>Recruitment Issues and Best Practises in hiring</a:t>
            </a:r>
            <a:endParaRPr lang="en-GB" sz="3733" dirty="0" smtClean="0">
              <a:solidFill>
                <a:prstClr val="white"/>
              </a:solidFill>
            </a:endParaRPr>
          </a:p>
          <a:p>
            <a:r>
              <a:rPr lang="en-GB" sz="3733" dirty="0">
                <a:solidFill>
                  <a:prstClr val="white"/>
                </a:solidFill>
              </a:rPr>
              <a:t/>
            </a:r>
            <a:br>
              <a:rPr lang="en-GB" sz="3733" dirty="0">
                <a:solidFill>
                  <a:prstClr val="white"/>
                </a:solidFill>
              </a:rPr>
            </a:br>
            <a:r>
              <a:rPr lang="en-GB" sz="3733" dirty="0">
                <a:solidFill>
                  <a:prstClr val="black"/>
                </a:solidFill>
              </a:rPr>
              <a:t> </a:t>
            </a:r>
            <a:endParaRPr lang="en-US" sz="3733" b="1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186" y="4379846"/>
            <a:ext cx="114364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prstClr val="white"/>
                </a:solidFill>
              </a:rPr>
              <a:t>Pete Harding – PFW Associates</a:t>
            </a:r>
          </a:p>
          <a:p>
            <a:pPr algn="ctr"/>
            <a:r>
              <a:rPr lang="en-GB" sz="3600" dirty="0">
                <a:solidFill>
                  <a:prstClr val="white"/>
                </a:solidFill>
              </a:rPr>
              <a:t>&amp;</a:t>
            </a:r>
          </a:p>
          <a:p>
            <a:pPr algn="ctr"/>
            <a:r>
              <a:rPr lang="en-GB" sz="3600" dirty="0">
                <a:solidFill>
                  <a:prstClr val="white"/>
                </a:solidFill>
              </a:rPr>
              <a:t>Sara Hey – Bob Clements International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480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EC7E9A10-E38C-4F23-B3A4-8916B974FFBD}"/>
              </a:ext>
            </a:extLst>
          </p:cNvPr>
          <p:cNvSpPr>
            <a:spLocks noGrp="1"/>
          </p:cNvSpPr>
          <p:nvPr/>
        </p:nvSpPr>
        <p:spPr>
          <a:xfrm>
            <a:off x="782197" y="1429017"/>
            <a:ext cx="5670117" cy="359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8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>
                <a:cs typeface="Arial" panose="020B0604020202020204" pitchFamily="34" charset="0"/>
              </a:rPr>
              <a:t>Job title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>
                <a:cs typeface="Arial" panose="020B0604020202020204" pitchFamily="34" charset="0"/>
              </a:rPr>
              <a:t>Position in the company and to whom the role reports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>
                <a:cs typeface="Arial" panose="020B0604020202020204" pitchFamily="34" charset="0"/>
              </a:rPr>
              <a:t>Clear statement of roles reporting into this position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>
                <a:cs typeface="Arial" panose="020B0604020202020204" pitchFamily="34" charset="0"/>
              </a:rPr>
              <a:t>Where the job is located – depot/home/mobile/field-based </a:t>
            </a:r>
            <a:r>
              <a:rPr lang="en-US" sz="1800" dirty="0" err="1">
                <a:cs typeface="Arial" panose="020B0604020202020204" pitchFamily="34" charset="0"/>
              </a:rPr>
              <a:t>etc</a:t>
            </a:r>
            <a:endParaRPr lang="en-US" sz="1800" dirty="0"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>
                <a:cs typeface="Arial" panose="020B0604020202020204" pitchFamily="34" charset="0"/>
              </a:rPr>
              <a:t>Objectives of the role and KPIs/Measures used for assessment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>
                <a:cs typeface="Arial" panose="020B0604020202020204" pitchFamily="34" charset="0"/>
              </a:rPr>
              <a:t>Simple list of main duties for the role</a:t>
            </a:r>
          </a:p>
          <a:p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CDA1668-D23C-4B35-B2C4-F55414C8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3454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UK – The Importance of Job Descriptions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="" xmlns:a16="http://schemas.microsoft.com/office/drawing/2014/main" id="{8AB7104D-6FCD-48E0-8305-358C0A15E2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486373">
            <a:off x="7896657" y="1772586"/>
            <a:ext cx="2521635" cy="401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03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EC7E9A10-E38C-4F23-B3A4-8916B974FFBD}"/>
              </a:ext>
            </a:extLst>
          </p:cNvPr>
          <p:cNvSpPr>
            <a:spLocks noGrp="1"/>
          </p:cNvSpPr>
          <p:nvPr/>
        </p:nvSpPr>
        <p:spPr>
          <a:xfrm>
            <a:off x="782198" y="1856969"/>
            <a:ext cx="5313802" cy="3144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Job descriptions start with the owners.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We want to create clarity for our employees.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CDA1668-D23C-4B35-B2C4-F55414C8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3454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USA – Importance of Job Descriptions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0FF9B1C-72C6-42DE-82FD-D0AFABABD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403" y="2023096"/>
            <a:ext cx="3483166" cy="34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9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EC7E9A10-E38C-4F23-B3A4-8916B974FFBD}"/>
              </a:ext>
            </a:extLst>
          </p:cNvPr>
          <p:cNvSpPr>
            <a:spLocks noGrp="1"/>
          </p:cNvSpPr>
          <p:nvPr/>
        </p:nvSpPr>
        <p:spPr>
          <a:xfrm>
            <a:off x="782198" y="1856969"/>
            <a:ext cx="5313802" cy="3144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CDA1668-D23C-4B35-B2C4-F55414C8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3454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UK – How do I Keep Good People?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F304C17-FC88-494C-AC79-DBE2354C493F}"/>
              </a:ext>
            </a:extLst>
          </p:cNvPr>
          <p:cNvSpPr txBox="1"/>
          <p:nvPr/>
        </p:nvSpPr>
        <p:spPr>
          <a:xfrm>
            <a:off x="351394" y="1454633"/>
            <a:ext cx="900272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Hire the right people in the first place, We get the people we deserve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Lead your team, Don’t just be a Boss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Encourage them to grow and learn to bring new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Be a brand they can be Proud of,  look at premises, vehicles, market your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Competitive salary’s and benefits, remember its not all about the money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Culture, Have a positive team attitude deal with any “black holes”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C76F744-2FF7-8D42-AC16-919AE103A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794" y="3609450"/>
            <a:ext cx="2645812" cy="2419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769B2E5-3945-CB4C-8A08-0C7DAA511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6120" y="1376706"/>
            <a:ext cx="2842482" cy="20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8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EC7E9A10-E38C-4F23-B3A4-8916B974FFBD}"/>
              </a:ext>
            </a:extLst>
          </p:cNvPr>
          <p:cNvSpPr>
            <a:spLocks noGrp="1"/>
          </p:cNvSpPr>
          <p:nvPr/>
        </p:nvSpPr>
        <p:spPr>
          <a:xfrm>
            <a:off x="782198" y="1856969"/>
            <a:ext cx="5313802" cy="3144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Ask yourself if you would like to work for you </a:t>
            </a:r>
          </a:p>
          <a:p>
            <a:r>
              <a:rPr lang="en-US" dirty="0"/>
              <a:t>Identify areas for training and start it early</a:t>
            </a:r>
          </a:p>
          <a:p>
            <a:r>
              <a:rPr lang="en-US" dirty="0"/>
              <a:t>Always be willing to ask, “is there anything that we can do to make your job more enjoyable.”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CDA1668-D23C-4B35-B2C4-F55414C8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3454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USA – How do I Keep Good People?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4CBE5E8C-8646-4F1D-B4AB-F29105D8E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27" y="1556657"/>
            <a:ext cx="4168717" cy="421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EC7E9A10-E38C-4F23-B3A4-8916B974FFBD}"/>
              </a:ext>
            </a:extLst>
          </p:cNvPr>
          <p:cNvSpPr>
            <a:spLocks noGrp="1"/>
          </p:cNvSpPr>
          <p:nvPr/>
        </p:nvSpPr>
        <p:spPr>
          <a:xfrm>
            <a:off x="1333959" y="1855046"/>
            <a:ext cx="5257800" cy="3456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cs typeface="Arial" panose="020B0604020202020204" pitchFamily="34" charset="0"/>
              </a:rPr>
              <a:t>Gut feeling?</a:t>
            </a:r>
          </a:p>
          <a:p>
            <a:r>
              <a:rPr lang="en-US" sz="3200" dirty="0">
                <a:cs typeface="Arial" panose="020B0604020202020204" pitchFamily="34" charset="0"/>
              </a:rPr>
              <a:t>Staff feedback on workload ?</a:t>
            </a:r>
          </a:p>
          <a:p>
            <a:r>
              <a:rPr lang="en-US" sz="3200" dirty="0">
                <a:cs typeface="Arial" panose="020B0604020202020204" pitchFamily="34" charset="0"/>
              </a:rPr>
              <a:t>Measured expansion, sales per person?</a:t>
            </a:r>
          </a:p>
          <a:p>
            <a:r>
              <a:rPr lang="en-US" sz="3200" dirty="0">
                <a:cs typeface="Arial" panose="020B0604020202020204" pitchFamily="34" charset="0"/>
              </a:rPr>
              <a:t>Customer feedback? 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CDA1668-D23C-4B35-B2C4-F55414C8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3454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UK – When do we recruit? 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CD3E7F6-CAEA-4D8A-B62F-13C376F34C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8869">
            <a:off x="7112898" y="2070493"/>
            <a:ext cx="4427191" cy="315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8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EC7E9A10-E38C-4F23-B3A4-8916B974FFBD}"/>
              </a:ext>
            </a:extLst>
          </p:cNvPr>
          <p:cNvSpPr>
            <a:spLocks noGrp="1"/>
          </p:cNvSpPr>
          <p:nvPr/>
        </p:nvSpPr>
        <p:spPr>
          <a:xfrm>
            <a:off x="1333959" y="1855046"/>
            <a:ext cx="5257800" cy="3456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We hire in our service department based upon our recovery rate.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In Parts, we hire based upon amount of parts sales per person.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CDA1668-D23C-4B35-B2C4-F55414C8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3454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USA – When do we recruit? 	</a:t>
            </a:r>
          </a:p>
        </p:txBody>
      </p:sp>
      <p:pic>
        <p:nvPicPr>
          <p:cNvPr id="6" name="Content Placeholder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857D1189-022B-4E1F-B705-DDAB52DA2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4" y="2539603"/>
            <a:ext cx="4270659" cy="239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EC7E9A10-E38C-4F23-B3A4-8916B974FFBD}"/>
              </a:ext>
            </a:extLst>
          </p:cNvPr>
          <p:cNvSpPr>
            <a:spLocks noGrp="1"/>
          </p:cNvSpPr>
          <p:nvPr/>
        </p:nvSpPr>
        <p:spPr>
          <a:xfrm>
            <a:off x="1554480" y="1405784"/>
            <a:ext cx="9083040" cy="3456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Compensation is largely marketplace driven. </a:t>
            </a:r>
          </a:p>
          <a:p>
            <a:pPr marL="0" indent="0" algn="ctr">
              <a:buNone/>
            </a:pPr>
            <a:endParaRPr lang="en-US" sz="3200" dirty="0"/>
          </a:p>
          <a:p>
            <a:r>
              <a:rPr lang="en-US" sz="3200" dirty="0"/>
              <a:t>UK government minimum/living wage</a:t>
            </a:r>
          </a:p>
          <a:p>
            <a:r>
              <a:rPr lang="en-US" sz="3200" dirty="0"/>
              <a:t>Cost of living variations nationally</a:t>
            </a:r>
          </a:p>
          <a:p>
            <a:r>
              <a:rPr lang="en-US" sz="3200" dirty="0"/>
              <a:t>Competition for staff locally </a:t>
            </a:r>
          </a:p>
          <a:p>
            <a:r>
              <a:rPr lang="en-US" sz="3200" dirty="0"/>
              <a:t>Bonus’s on company/departmental performance and efficiency 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CDA1668-D23C-4B35-B2C4-F55414C8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3454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UK – Determining Compensation </a:t>
            </a:r>
          </a:p>
        </p:txBody>
      </p:sp>
    </p:spTree>
    <p:extLst>
      <p:ext uri="{BB962C8B-B14F-4D97-AF65-F5344CB8AC3E}">
        <p14:creationId xmlns:p14="http://schemas.microsoft.com/office/powerpoint/2010/main" val="244763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EC7E9A10-E38C-4F23-B3A4-8916B974FFBD}"/>
              </a:ext>
            </a:extLst>
          </p:cNvPr>
          <p:cNvSpPr>
            <a:spLocks noGrp="1"/>
          </p:cNvSpPr>
          <p:nvPr/>
        </p:nvSpPr>
        <p:spPr>
          <a:xfrm>
            <a:off x="1333959" y="1855046"/>
            <a:ext cx="5257800" cy="3456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We can pay a Technician 30% of our posted labor rate.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Plus Bonuses based upon efficiency.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CDA1668-D23C-4B35-B2C4-F55414C8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USA – Determining Compensation 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="" xmlns:a16="http://schemas.microsoft.com/office/drawing/2014/main" id="{BD7FEF6D-A6D5-4370-B154-B77150C490B8}"/>
              </a:ext>
            </a:extLst>
          </p:cNvPr>
          <p:cNvGraphicFramePr>
            <a:graphicFrameLocks/>
          </p:cNvGraphicFramePr>
          <p:nvPr/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="" xmlns:a16="http://schemas.microsoft.com/office/drawing/2014/main" id="{879728F6-0B86-4030-A20D-41DECB4F98C2}"/>
              </a:ext>
            </a:extLst>
          </p:cNvPr>
          <p:cNvSpPr txBox="1"/>
          <p:nvPr/>
        </p:nvSpPr>
        <p:spPr>
          <a:xfrm>
            <a:off x="6334211" y="3958951"/>
            <a:ext cx="2808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35 % </a:t>
            </a:r>
          </a:p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Departmental Costing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="" xmlns:a16="http://schemas.microsoft.com/office/drawing/2014/main" id="{B0480D90-E2EA-40CB-900C-4122E7257AAD}"/>
              </a:ext>
            </a:extLst>
          </p:cNvPr>
          <p:cNvSpPr txBox="1"/>
          <p:nvPr/>
        </p:nvSpPr>
        <p:spPr>
          <a:xfrm>
            <a:off x="6334211" y="2351782"/>
            <a:ext cx="2808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20 % </a:t>
            </a:r>
          </a:p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Net Profit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B68CF3-1D90-441A-B9C8-9508F911C91F}"/>
              </a:ext>
            </a:extLst>
          </p:cNvPr>
          <p:cNvSpPr txBox="1"/>
          <p:nvPr/>
        </p:nvSpPr>
        <p:spPr>
          <a:xfrm>
            <a:off x="8263994" y="2786152"/>
            <a:ext cx="2972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30 % </a:t>
            </a:r>
          </a:p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Tech Pay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7AA375B3-163D-4192-8C26-2DD9A4C0B6EC}"/>
              </a:ext>
            </a:extLst>
          </p:cNvPr>
          <p:cNvSpPr txBox="1"/>
          <p:nvPr/>
        </p:nvSpPr>
        <p:spPr>
          <a:xfrm>
            <a:off x="8545156" y="4527148"/>
            <a:ext cx="2808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15 % </a:t>
            </a:r>
          </a:p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83378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A73C258-F33B-4533-8FED-6FA897C454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64443">
            <a:off x="4156261" y="2093211"/>
            <a:ext cx="4367282" cy="2616958"/>
          </a:xfrm>
          <a:prstGeom prst="rect">
            <a:avLst/>
          </a:prstGeom>
        </p:spPr>
      </p:pic>
      <p:sp>
        <p:nvSpPr>
          <p:cNvPr id="12" name="Foliennummernplatzhalter 1">
            <a:extLst>
              <a:ext uri="{FF2B5EF4-FFF2-40B4-BE49-F238E27FC236}">
                <a16:creationId xmlns="" xmlns:a16="http://schemas.microsoft.com/office/drawing/2014/main" id="{72CCE12A-8F50-4302-82B0-35655F4A7F5F}"/>
              </a:ext>
            </a:extLst>
          </p:cNvPr>
          <p:cNvSpPr>
            <a:spLocks noGrp="1"/>
          </p:cNvSpPr>
          <p:nvPr/>
        </p:nvSpPr>
        <p:spPr>
          <a:xfrm>
            <a:off x="7668976" y="63122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D33AE4-1C69-4C96-A50A-B3F452EE801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TextBox 4">
            <a:extLst>
              <a:ext uri="{FF2B5EF4-FFF2-40B4-BE49-F238E27FC236}">
                <a16:creationId xmlns="" xmlns:a16="http://schemas.microsoft.com/office/drawing/2014/main" id="{CBFA3691-C73A-4683-9F4B-C55B2C6CA1F8}"/>
              </a:ext>
            </a:extLst>
          </p:cNvPr>
          <p:cNvSpPr txBox="1">
            <a:spLocks noChangeArrowheads="1"/>
          </p:cNvSpPr>
          <p:nvPr/>
        </p:nvSpPr>
        <p:spPr bwMode="auto">
          <a:xfrm rot="1291873">
            <a:off x="6821251" y="5296781"/>
            <a:ext cx="718185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1F497D"/>
                </a:solidFill>
              </a:rPr>
              <a:t>Word of Mouth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CEE872C-D90F-4764-B679-C131A556D8CC}"/>
              </a:ext>
            </a:extLst>
          </p:cNvPr>
          <p:cNvSpPr>
            <a:spLocks noChangeArrowheads="1"/>
          </p:cNvSpPr>
          <p:nvPr/>
        </p:nvSpPr>
        <p:spPr bwMode="auto">
          <a:xfrm rot="20973067">
            <a:off x="1694385" y="4479722"/>
            <a:ext cx="26812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0000FF"/>
                </a:solidFill>
              </a:rPr>
              <a:t>Trade Press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2F0FEF2-CCE3-4E8C-9AE0-6BF22DE91FC0}"/>
              </a:ext>
            </a:extLst>
          </p:cNvPr>
          <p:cNvSpPr>
            <a:spLocks noChangeArrowheads="1"/>
          </p:cNvSpPr>
          <p:nvPr/>
        </p:nvSpPr>
        <p:spPr bwMode="auto">
          <a:xfrm rot="20509281">
            <a:off x="8160206" y="1856915"/>
            <a:ext cx="2878138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>
                <a:solidFill>
                  <a:srgbClr val="1F497D"/>
                </a:solidFill>
              </a:rPr>
              <a:t>Local Papers</a:t>
            </a:r>
            <a:endParaRPr lang="en-US" sz="3600" b="1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144A271-ED26-452C-A18F-B7D7C6D8D1F7}"/>
              </a:ext>
            </a:extLst>
          </p:cNvPr>
          <p:cNvSpPr>
            <a:spLocks noChangeArrowheads="1"/>
          </p:cNvSpPr>
          <p:nvPr/>
        </p:nvSpPr>
        <p:spPr bwMode="auto">
          <a:xfrm rot="20347167">
            <a:off x="706934" y="3376713"/>
            <a:ext cx="2308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0D0D0D"/>
                </a:solidFill>
              </a:rPr>
              <a:t>Agencies</a:t>
            </a:r>
            <a:endParaRPr lang="en-US" sz="4000" b="1" dirty="0">
              <a:solidFill>
                <a:srgbClr val="0D0D0D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9CE50BE-82AF-47C0-BCB4-EC9513D4AAD4}"/>
              </a:ext>
            </a:extLst>
          </p:cNvPr>
          <p:cNvSpPr>
            <a:spLocks noChangeArrowheads="1"/>
          </p:cNvSpPr>
          <p:nvPr/>
        </p:nvSpPr>
        <p:spPr bwMode="auto">
          <a:xfrm rot="20974381">
            <a:off x="8793464" y="3338533"/>
            <a:ext cx="3059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0D0D0D"/>
                </a:solidFill>
              </a:rPr>
              <a:t>Outplacement</a:t>
            </a:r>
            <a:endParaRPr lang="en-US" sz="3600" b="1" dirty="0">
              <a:solidFill>
                <a:srgbClr val="0D0D0D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E7C9A97-4FC2-49DB-9718-73E0B0147C23}"/>
              </a:ext>
            </a:extLst>
          </p:cNvPr>
          <p:cNvSpPr>
            <a:spLocks noChangeArrowheads="1"/>
          </p:cNvSpPr>
          <p:nvPr/>
        </p:nvSpPr>
        <p:spPr bwMode="auto">
          <a:xfrm rot="1283076">
            <a:off x="4676183" y="5009782"/>
            <a:ext cx="3073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FF0000"/>
                </a:solidFill>
              </a:rPr>
              <a:t>Poaching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50F2DA4-A42F-4E13-B295-3CF2AD7E3A28}"/>
              </a:ext>
            </a:extLst>
          </p:cNvPr>
          <p:cNvSpPr>
            <a:spLocks noChangeArrowheads="1"/>
          </p:cNvSpPr>
          <p:nvPr/>
        </p:nvSpPr>
        <p:spPr bwMode="auto">
          <a:xfrm rot="1283076">
            <a:off x="1053054" y="1795257"/>
            <a:ext cx="29114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>
                <a:solidFill>
                  <a:schemeClr val="accent3">
                    <a:lumMod val="65000"/>
                  </a:schemeClr>
                </a:solidFill>
              </a:rPr>
              <a:t>Customers</a:t>
            </a:r>
            <a:endParaRPr lang="en-US" sz="4400" b="1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6FAB8213-8783-498A-ACE2-1EB6F6444CE0}"/>
              </a:ext>
            </a:extLst>
          </p:cNvPr>
          <p:cNvSpPr txBox="1">
            <a:spLocks/>
          </p:cNvSpPr>
          <p:nvPr/>
        </p:nvSpPr>
        <p:spPr>
          <a:xfrm>
            <a:off x="838200" y="195716"/>
            <a:ext cx="10515600" cy="1325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3">
            <a:extLst>
              <a:ext uri="{FF2B5EF4-FFF2-40B4-BE49-F238E27FC236}">
                <a16:creationId xmlns="" xmlns:a16="http://schemas.microsoft.com/office/drawing/2014/main" id="{E4A34448-D67F-47EC-A120-5EEF936D0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UK – Where do we find employees?</a:t>
            </a:r>
          </a:p>
        </p:txBody>
      </p:sp>
    </p:spTree>
    <p:extLst>
      <p:ext uri="{BB962C8B-B14F-4D97-AF65-F5344CB8AC3E}">
        <p14:creationId xmlns:p14="http://schemas.microsoft.com/office/powerpoint/2010/main" val="372109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EC7E9A10-E38C-4F23-B3A4-8916B974FFBD}"/>
              </a:ext>
            </a:extLst>
          </p:cNvPr>
          <p:cNvSpPr>
            <a:spLocks noGrp="1"/>
          </p:cNvSpPr>
          <p:nvPr/>
        </p:nvSpPr>
        <p:spPr>
          <a:xfrm>
            <a:off x="782198" y="1856969"/>
            <a:ext cx="5313802" cy="31440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Within our organization </a:t>
            </a:r>
          </a:p>
          <a:p>
            <a:r>
              <a:rPr lang="en-US" sz="3200" dirty="0"/>
              <a:t>Job recruiting sites </a:t>
            </a:r>
          </a:p>
          <a:p>
            <a:r>
              <a:rPr lang="en-US" sz="3200" dirty="0"/>
              <a:t>Military veterans</a:t>
            </a:r>
          </a:p>
          <a:p>
            <a:r>
              <a:rPr lang="en-US" sz="3200" dirty="0"/>
              <a:t>Truck drivers </a:t>
            </a:r>
          </a:p>
          <a:p>
            <a:r>
              <a:rPr lang="en-US" sz="3200" dirty="0"/>
              <a:t>Volunteer Firefighters </a:t>
            </a:r>
          </a:p>
          <a:p>
            <a:r>
              <a:rPr lang="en-US" sz="3200" dirty="0"/>
              <a:t>Ask our employees 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CDA1668-D23C-4B35-B2C4-F55414C8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3454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USA– Where to Find Employees</a:t>
            </a:r>
          </a:p>
        </p:txBody>
      </p:sp>
      <p:pic>
        <p:nvPicPr>
          <p:cNvPr id="5" name="Content Placeholder 2" descr="A picture containing object, clock&#10;&#10;Description automatically generated">
            <a:extLst>
              <a:ext uri="{FF2B5EF4-FFF2-40B4-BE49-F238E27FC236}">
                <a16:creationId xmlns="" xmlns:a16="http://schemas.microsoft.com/office/drawing/2014/main" id="{44EEBC60-2029-4003-8D1D-E018B2617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86" y="2167364"/>
            <a:ext cx="5181600" cy="283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3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EC7E9A10-E38C-4F23-B3A4-8916B974FFBD}"/>
              </a:ext>
            </a:extLst>
          </p:cNvPr>
          <p:cNvSpPr>
            <a:spLocks noGrp="1"/>
          </p:cNvSpPr>
          <p:nvPr/>
        </p:nvSpPr>
        <p:spPr>
          <a:xfrm>
            <a:off x="609600" y="1588612"/>
            <a:ext cx="5966472" cy="3144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cs typeface="Arial" panose="020B0604020202020204" pitchFamily="34" charset="0"/>
              </a:rPr>
              <a:t>All to often </a:t>
            </a:r>
            <a:r>
              <a:rPr lang="en-US" sz="3200" dirty="0" smtClean="0">
                <a:cs typeface="Arial" panose="020B0604020202020204" pitchFamily="34" charset="0"/>
              </a:rPr>
              <a:t>we are </a:t>
            </a:r>
            <a:r>
              <a:rPr lang="en-US" sz="3200" dirty="0">
                <a:cs typeface="Arial" panose="020B0604020202020204" pitchFamily="34" charset="0"/>
              </a:rPr>
              <a:t>looking to find the “Unicorn” with all three elements.</a:t>
            </a:r>
          </a:p>
          <a:p>
            <a:endParaRPr lang="en-US" sz="3200" dirty="0">
              <a:cs typeface="Arial" panose="020B0604020202020204" pitchFamily="34" charset="0"/>
            </a:endParaRPr>
          </a:p>
          <a:p>
            <a:r>
              <a:rPr lang="en-US" sz="3200" dirty="0">
                <a:cs typeface="Arial" panose="020B0604020202020204" pitchFamily="34" charset="0"/>
              </a:rPr>
              <a:t>However Unicorns are hard to </a:t>
            </a:r>
            <a:r>
              <a:rPr lang="en-US" sz="3200" dirty="0" smtClean="0">
                <a:cs typeface="Arial" panose="020B0604020202020204" pitchFamily="34" charset="0"/>
              </a:rPr>
              <a:t>find, expensive </a:t>
            </a:r>
            <a:r>
              <a:rPr lang="en-US" sz="3200" dirty="0">
                <a:cs typeface="Arial" panose="020B0604020202020204" pitchFamily="34" charset="0"/>
              </a:rPr>
              <a:t>and even harder to keep!</a:t>
            </a:r>
          </a:p>
          <a:p>
            <a:endParaRPr lang="en-US" sz="3200" dirty="0">
              <a:cs typeface="Arial" panose="020B0604020202020204" pitchFamily="34" charset="0"/>
            </a:endParaRPr>
          </a:p>
          <a:p>
            <a:r>
              <a:rPr lang="en-US" sz="3200" dirty="0">
                <a:cs typeface="Arial" panose="020B0604020202020204" pitchFamily="34" charset="0"/>
              </a:rPr>
              <a:t>Unicorns can come with some cultural/attitude baggage…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CDA1668-D23C-4B35-B2C4-F55414C8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345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UK – What are we looking for when we recruit?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="" xmlns:a16="http://schemas.microsoft.com/office/drawing/2014/main" id="{C09A8AF1-C509-4E7C-BA7C-DD146FC669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525" y="1401313"/>
            <a:ext cx="3885468" cy="4055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83557DF-049E-4343-BCE2-3AB9FB585FB2}"/>
              </a:ext>
            </a:extLst>
          </p:cNvPr>
          <p:cNvSpPr txBox="1"/>
          <p:nvPr/>
        </p:nvSpPr>
        <p:spPr>
          <a:xfrm>
            <a:off x="2027583" y="4586574"/>
            <a:ext cx="5605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we could just find </a:t>
            </a:r>
            <a:r>
              <a:rPr lang="en-US" sz="2000" b="1" dirty="0">
                <a:cs typeface="Arial" panose="020B0604020202020204" pitchFamily="34" charset="0"/>
              </a:rPr>
              <a:t>potential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with the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right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attitude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and develop their skill, knowledge and our own business culture. </a:t>
            </a:r>
          </a:p>
        </p:txBody>
      </p:sp>
    </p:spTree>
    <p:extLst>
      <p:ext uri="{BB962C8B-B14F-4D97-AF65-F5344CB8AC3E}">
        <p14:creationId xmlns:p14="http://schemas.microsoft.com/office/powerpoint/2010/main" val="315755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EC7E9A10-E38C-4F23-B3A4-8916B974FFBD}"/>
              </a:ext>
            </a:extLst>
          </p:cNvPr>
          <p:cNvSpPr>
            <a:spLocks noGrp="1"/>
          </p:cNvSpPr>
          <p:nvPr/>
        </p:nvSpPr>
        <p:spPr>
          <a:xfrm>
            <a:off x="782198" y="1856969"/>
            <a:ext cx="5313802" cy="3144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We hire attitude and teach skills.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Never underestimate the term “Trial Period”, when setting the initial compensation.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CDA1668-D23C-4B35-B2C4-F55414C8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3454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USA – What are we Looking for When We Recruit? </a:t>
            </a:r>
          </a:p>
        </p:txBody>
      </p:sp>
      <p:pic>
        <p:nvPicPr>
          <p:cNvPr id="5" name="Content Placeholder 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B9BD32A-FEEE-483F-9DDB-39F2B3F5C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85" y="1960430"/>
            <a:ext cx="4149292" cy="293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4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513</Words>
  <Application>Microsoft Office PowerPoint</Application>
  <PresentationFormat>Widescreen</PresentationFormat>
  <Paragraphs>106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Source Sans Pro</vt:lpstr>
      <vt:lpstr>1_Office Theme</vt:lpstr>
      <vt:lpstr>Office Theme</vt:lpstr>
      <vt:lpstr>PowerPoint Presentation</vt:lpstr>
      <vt:lpstr>UK – When do we recruit?  </vt:lpstr>
      <vt:lpstr>USA – When do we recruit?  </vt:lpstr>
      <vt:lpstr>UK – Determining Compensation </vt:lpstr>
      <vt:lpstr>USA – Determining Compensation </vt:lpstr>
      <vt:lpstr>UK – Where do we find employees?</vt:lpstr>
      <vt:lpstr>USA– Where to Find Employees</vt:lpstr>
      <vt:lpstr>UK – What are we looking for when we recruit?</vt:lpstr>
      <vt:lpstr>USA – What are we Looking for When We Recruit? </vt:lpstr>
      <vt:lpstr>UK – The Importance of Job Descriptions</vt:lpstr>
      <vt:lpstr>USA – Importance of Job Descriptions</vt:lpstr>
      <vt:lpstr>UK – How do I Keep Good People?</vt:lpstr>
      <vt:lpstr>USA – How do I Keep Good People?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 Green</dc:creator>
  <cp:lastModifiedBy>Jenni Green</cp:lastModifiedBy>
  <cp:revision>17</cp:revision>
  <dcterms:created xsi:type="dcterms:W3CDTF">2019-10-31T22:42:21Z</dcterms:created>
  <dcterms:modified xsi:type="dcterms:W3CDTF">2019-11-21T14:10:28Z</dcterms:modified>
</cp:coreProperties>
</file>