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82" r:id="rId4"/>
    <p:sldId id="258" r:id="rId5"/>
    <p:sldId id="283" r:id="rId6"/>
    <p:sldId id="284" r:id="rId7"/>
    <p:sldId id="272" r:id="rId8"/>
    <p:sldId id="279" r:id="rId9"/>
    <p:sldId id="278" r:id="rId10"/>
    <p:sldId id="274" r:id="rId11"/>
    <p:sldId id="275" r:id="rId12"/>
    <p:sldId id="276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72" autoAdjust="0"/>
    <p:restoredTop sz="89020"/>
  </p:normalViewPr>
  <p:slideViewPr>
    <p:cSldViewPr snapToGrid="0">
      <p:cViewPr varScale="1">
        <p:scale>
          <a:sx n="64" d="100"/>
          <a:sy n="64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Healthy Dealership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Healthy Dealership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7C-C74E-A15D-4B909AC97DFA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7C-C74E-A15D-4B909AC97DFA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67C-C74E-A15D-4B909AC97DFA}"/>
              </c:ext>
            </c:extLst>
          </c:dPt>
          <c:cat>
            <c:strRef>
              <c:f>Sheet1!$A$2:$A$4</c:f>
              <c:strCache>
                <c:ptCount val="3"/>
                <c:pt idx="0">
                  <c:v>Wholegoods</c:v>
                </c:pt>
                <c:pt idx="1">
                  <c:v>Parts</c:v>
                </c:pt>
                <c:pt idx="2">
                  <c:v>Service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</c:v>
                </c:pt>
                <c:pt idx="1">
                  <c:v>25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A-BE4B-BA77-2B3BEB4F35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Healthy Dealership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Healthy Dealership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81-BA43-8F32-CAD3FDBF54FE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81-BA43-8F32-CAD3FDBF54FE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81-BA43-8F32-CAD3FDBF54FE}"/>
              </c:ext>
            </c:extLst>
          </c:dPt>
          <c:cat>
            <c:strRef>
              <c:f>Sheet1!$A$2:$A$4</c:f>
              <c:strCache>
                <c:ptCount val="3"/>
                <c:pt idx="0">
                  <c:v>Wholegoods</c:v>
                </c:pt>
                <c:pt idx="1">
                  <c:v>Parts</c:v>
                </c:pt>
                <c:pt idx="2">
                  <c:v>Service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81-BA43-8F32-CAD3FDBF54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7D898-6528-0E40-A7AD-BD1CF5465DBE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93759-2F5B-CD41-BF55-DFA4B0627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78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60% of Gross income is generated from whole goods</a:t>
            </a:r>
          </a:p>
          <a:p>
            <a:pPr marL="171450" indent="-171450">
              <a:buFontTx/>
              <a:buChar char="-"/>
            </a:pPr>
            <a:r>
              <a:rPr lang="en-US" dirty="0"/>
              <a:t>On whole goods 15% margin on 600,000 = £90,000  (15-18% OPE) (18-22% Handheld) and (10-12% Compact)</a:t>
            </a:r>
          </a:p>
          <a:p>
            <a:pPr marL="171450" indent="-171450">
              <a:buFontTx/>
              <a:buChar char="-"/>
            </a:pPr>
            <a:r>
              <a:rPr lang="en-US" dirty="0"/>
              <a:t>In parts, 40% margin on 250,000 = £100,000 ( We like to see 43-48%) Velocity and Matrix Pricing</a:t>
            </a:r>
          </a:p>
          <a:p>
            <a:pPr marL="171450" indent="-171450">
              <a:buFontTx/>
              <a:buChar char="-"/>
            </a:pPr>
            <a:r>
              <a:rPr lang="en-US" dirty="0"/>
              <a:t>In service,  50% margin on 150,000 = £75,000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93759-2F5B-CD41-BF55-DFA4B06279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78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60% of Gross income is generated from whole goods</a:t>
            </a:r>
          </a:p>
          <a:p>
            <a:pPr marL="171450" indent="-171450">
              <a:buFontTx/>
              <a:buChar char="-"/>
            </a:pPr>
            <a:r>
              <a:rPr lang="en-US" dirty="0"/>
              <a:t>On </a:t>
            </a:r>
            <a:r>
              <a:rPr lang="en-US" dirty="0" err="1"/>
              <a:t>wholegoods</a:t>
            </a:r>
            <a:r>
              <a:rPr lang="en-US" dirty="0"/>
              <a:t> Ag 5-7% GC 15% margin (15-18% OPE) (15-20% Handheld) and (10-12% Compact)</a:t>
            </a:r>
          </a:p>
          <a:p>
            <a:pPr marL="171450" indent="-171450">
              <a:buFontTx/>
              <a:buChar char="-"/>
            </a:pPr>
            <a:r>
              <a:rPr lang="en-US" dirty="0"/>
              <a:t>In parts, 28-32% </a:t>
            </a:r>
          </a:p>
          <a:p>
            <a:pPr marL="171450" indent="-171450">
              <a:buFontTx/>
              <a:buChar char="-"/>
            </a:pPr>
            <a:r>
              <a:rPr lang="en-US" dirty="0"/>
              <a:t>In service,  45% margin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93759-2F5B-CD41-BF55-DFA4B06279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0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93759-2F5B-CD41-BF55-DFA4B06279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68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A4AC7-151E-4B0E-A636-F4C94AB3B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66FAA2-99BD-40EB-A196-380EC3592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32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304C6-5D64-4534-AF98-99C2C0D51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27CC-F27C-4562-A75A-0BF16D74A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487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E482-F24A-48E4-95E7-C7D3BC946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A088D-A895-46FF-B181-F04C56C61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49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0B5AC-3C3F-4571-AF27-A316985EC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2D553-1944-4697-8B63-0D9B057F1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06BD4D-4717-4619-8D3A-B7A9B06B5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39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2688-A54B-4A20-8AEE-1F8D1D89C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A7A4B-47E3-4AE2-9CD7-58B62A120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E183E-B75C-4192-9DAB-BF7E68F78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CDEDE-CCDE-40EA-A96B-903BC8A7A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94F12A-09D1-4022-BE6A-3115842218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244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02C48-53FE-4F96-984B-4800E2A60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351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22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F4240EB-DFE4-4B91-92EF-303E46B82B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14"/>
          <a:stretch/>
        </p:blipFill>
        <p:spPr>
          <a:xfrm>
            <a:off x="0" y="0"/>
            <a:ext cx="12199916" cy="609298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0D202C-4C7A-4F15-A15B-B8D036331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0CC35-D70B-42CF-812E-93EB047C6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170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64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0050303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0050303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0050303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0050303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0050303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0FF03-67FA-4112-AE43-75F74A6A0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9410"/>
            <a:ext cx="9144000" cy="1264068"/>
          </a:xfrm>
        </p:spPr>
        <p:txBody>
          <a:bodyPr/>
          <a:lstStyle/>
          <a:p>
            <a:r>
              <a:rPr lang="en-US" dirty="0"/>
              <a:t>UK vs USA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083F1A-196C-4A68-A0CC-1ADD2990B7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2800"/>
            <a:ext cx="9144000" cy="19050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Pete Harding of PFW Associates</a:t>
            </a:r>
          </a:p>
          <a:p>
            <a:r>
              <a:rPr lang="en-US" dirty="0"/>
              <a:t>and </a:t>
            </a:r>
          </a:p>
          <a:p>
            <a:r>
              <a:rPr lang="en-US" dirty="0"/>
              <a:t>Sara Hey of Bob Clements International</a:t>
            </a:r>
          </a:p>
        </p:txBody>
      </p:sp>
    </p:spTree>
    <p:extLst>
      <p:ext uri="{BB962C8B-B14F-4D97-AF65-F5344CB8AC3E}">
        <p14:creationId xmlns:p14="http://schemas.microsoft.com/office/powerpoint/2010/main" val="41179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D029-2D4C-534C-B788-4C453E6A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76D15-2299-3146-AF4B-45C7D03FFA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something that has come up at least three times that you need to change when you get back to your dealership?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929FDF93-5D7B-DF48-95EF-7CC5F3D2AC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75550" y="2547144"/>
            <a:ext cx="2374900" cy="2908300"/>
          </a:xfrm>
        </p:spPr>
      </p:pic>
    </p:spTree>
    <p:extLst>
      <p:ext uri="{BB962C8B-B14F-4D97-AF65-F5344CB8AC3E}">
        <p14:creationId xmlns:p14="http://schemas.microsoft.com/office/powerpoint/2010/main" val="2240976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3BE810-51ED-9B44-971F-E610AA7E9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DED836-07CE-4046-B427-394CE7EF1C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Change creates </a:t>
            </a:r>
            <a:r>
              <a:rPr lang="en-US" b="1" dirty="0"/>
              <a:t>movement.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1B2C37B1-95FB-8746-88A9-93ED1F4401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31988" y="2583927"/>
            <a:ext cx="4436012" cy="2484167"/>
          </a:xfrm>
        </p:spPr>
      </p:pic>
    </p:spTree>
    <p:extLst>
      <p:ext uri="{BB962C8B-B14F-4D97-AF65-F5344CB8AC3E}">
        <p14:creationId xmlns:p14="http://schemas.microsoft.com/office/powerpoint/2010/main" val="1370679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D029-2D4C-534C-B788-4C453E6A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76D15-2299-3146-AF4B-45C7D03FFA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Your job is to be a movement starter in your life and in your dealership.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A3F6AEE2-D9F2-3F4B-9C9E-FD48AEE84E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66162" y="2715065"/>
            <a:ext cx="4201838" cy="2353029"/>
          </a:xfrm>
        </p:spPr>
      </p:pic>
    </p:spTree>
    <p:extLst>
      <p:ext uri="{BB962C8B-B14F-4D97-AF65-F5344CB8AC3E}">
        <p14:creationId xmlns:p14="http://schemas.microsoft.com/office/powerpoint/2010/main" val="564258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5473523-D978-B145-8330-B161E4FC6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4492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76D15-2299-3146-AF4B-45C7D03FF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7200" dirty="0"/>
          </a:p>
          <a:p>
            <a:pPr marL="0" indent="0" algn="ctr">
              <a:buNone/>
            </a:pPr>
            <a:r>
              <a:rPr lang="en-US" sz="7200" dirty="0"/>
              <a:t>Questions?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0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D029-2D4C-534C-B788-4C453E6A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Healthy Dealership USA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76D15-2299-3146-AF4B-45C7D03FF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340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Healthy Dealership’s breakdown: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- 60% </a:t>
            </a:r>
            <a:r>
              <a:rPr lang="en-US" dirty="0" err="1"/>
              <a:t>Wholegoods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- 25% Parts</a:t>
            </a:r>
          </a:p>
          <a:p>
            <a:pPr marL="0" indent="0">
              <a:buNone/>
            </a:pPr>
            <a:r>
              <a:rPr lang="en-US" dirty="0"/>
              <a:t>- 15% Service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B3A5BB8-11D0-2745-8D4F-C20AC782CA8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555736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871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9B3C333-359B-434B-8720-ED5CD3C0A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The Typical </a:t>
            </a:r>
            <a:r>
              <a:rPr lang="en-US" dirty="0"/>
              <a:t>Dealership UK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30110A0-D54A-5A4E-8B63-4452216FC6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04756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UK Dealerships breakdown: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- 70% </a:t>
            </a:r>
            <a:r>
              <a:rPr lang="en-US" dirty="0" err="1"/>
              <a:t>Wholegoods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- 20% Parts</a:t>
            </a:r>
          </a:p>
          <a:p>
            <a:pPr>
              <a:buFontTx/>
              <a:buChar char="-"/>
            </a:pPr>
            <a:r>
              <a:rPr lang="en-US" dirty="0"/>
              <a:t>10% Service</a:t>
            </a:r>
          </a:p>
          <a:p>
            <a:pPr>
              <a:buFontTx/>
              <a:buChar char="-"/>
            </a:pPr>
            <a:r>
              <a:rPr lang="en-US" dirty="0"/>
              <a:t>65% Aftersales absorption.</a:t>
            </a:r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FD5DF3EA-B1F9-C148-AE33-41A91AF1D456}"/>
              </a:ext>
            </a:extLst>
          </p:cNvPr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002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D029-2D4C-534C-B788-4C453E6A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Service Department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76D15-2299-3146-AF4B-45C7D03FFA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Labor Rate </a:t>
            </a:r>
          </a:p>
          <a:p>
            <a:r>
              <a:rPr lang="en-US" dirty="0"/>
              <a:t>Measuring Time</a:t>
            </a:r>
          </a:p>
          <a:p>
            <a:r>
              <a:rPr lang="en-US" dirty="0"/>
              <a:t>The Service Coordinator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769D0B8-4320-B943-BDF3-78E2424F8AA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465102"/>
            <a:ext cx="4648200" cy="2602992"/>
          </a:xfrm>
        </p:spPr>
      </p:pic>
    </p:spTree>
    <p:extLst>
      <p:ext uri="{BB962C8B-B14F-4D97-AF65-F5344CB8AC3E}">
        <p14:creationId xmlns:p14="http://schemas.microsoft.com/office/powerpoint/2010/main" val="223673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D029-2D4C-534C-B788-4C453E6A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Parts Department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76D15-2299-3146-AF4B-45C7D03FFA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Parts per person </a:t>
            </a:r>
          </a:p>
          <a:p>
            <a:r>
              <a:rPr lang="en-US" dirty="0"/>
              <a:t>Upselling and cross selling </a:t>
            </a:r>
          </a:p>
          <a:p>
            <a:r>
              <a:rPr lang="en-US" dirty="0"/>
              <a:t>Inventory Management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EEAF258-B425-3840-AFB8-921C5E9E21B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44" y="2167467"/>
            <a:ext cx="4807356" cy="3199077"/>
          </a:xfrm>
        </p:spPr>
      </p:pic>
    </p:spTree>
    <p:extLst>
      <p:ext uri="{BB962C8B-B14F-4D97-AF65-F5344CB8AC3E}">
        <p14:creationId xmlns:p14="http://schemas.microsoft.com/office/powerpoint/2010/main" val="279282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D029-2D4C-534C-B788-4C453E6A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Sales Department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76D15-2299-3146-AF4B-45C7D03FFA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Daily Activity Requirements </a:t>
            </a:r>
          </a:p>
          <a:p>
            <a:r>
              <a:rPr lang="en-US" dirty="0"/>
              <a:t>Negotiation </a:t>
            </a:r>
          </a:p>
          <a:p>
            <a:r>
              <a:rPr lang="en-US" dirty="0"/>
              <a:t>Warranty</a:t>
            </a:r>
          </a:p>
        </p:txBody>
      </p:sp>
      <p:pic>
        <p:nvPicPr>
          <p:cNvPr id="5" name="Content Placeholder 11">
            <a:extLst>
              <a:ext uri="{FF2B5EF4-FFF2-40B4-BE49-F238E27FC236}">
                <a16:creationId xmlns:a16="http://schemas.microsoft.com/office/drawing/2014/main" id="{642C7026-0178-2C49-B05B-E148CAE43E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150" y="2438400"/>
            <a:ext cx="4387850" cy="2879086"/>
          </a:xfrm>
        </p:spPr>
      </p:pic>
    </p:spTree>
    <p:extLst>
      <p:ext uri="{BB962C8B-B14F-4D97-AF65-F5344CB8AC3E}">
        <p14:creationId xmlns:p14="http://schemas.microsoft.com/office/powerpoint/2010/main" val="1504616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D03E8E-BB22-0D47-88BF-DE0BC8D2F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Now What?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B63F8D-5D7E-1646-B906-0CB67CD200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Change is </a:t>
            </a:r>
            <a:r>
              <a:rPr lang="en-US" b="1" dirty="0"/>
              <a:t>uncomfortable. </a:t>
            </a:r>
          </a:p>
          <a:p>
            <a:endParaRPr lang="en-US" dirty="0"/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52E04035-B63F-B240-BF4A-3E4EFACEDD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84543" y="2152357"/>
            <a:ext cx="4524707" cy="3010987"/>
          </a:xfrm>
        </p:spPr>
      </p:pic>
    </p:spTree>
    <p:extLst>
      <p:ext uri="{BB962C8B-B14F-4D97-AF65-F5344CB8AC3E}">
        <p14:creationId xmlns:p14="http://schemas.microsoft.com/office/powerpoint/2010/main" val="106315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9D916-76F8-7242-BE32-727F483A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A1729-76AA-D04E-B3E4-6E18FC2E07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If you want long term success, stop avoiding what’s hard.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A7FE06EC-F219-6F41-A18C-31FB0B1404F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58000" y="2934494"/>
            <a:ext cx="3810000" cy="2133600"/>
          </a:xfrm>
        </p:spPr>
      </p:pic>
    </p:spTree>
    <p:extLst>
      <p:ext uri="{BB962C8B-B14F-4D97-AF65-F5344CB8AC3E}">
        <p14:creationId xmlns:p14="http://schemas.microsoft.com/office/powerpoint/2010/main" val="3147633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7CFA-D5FC-0D4B-A16A-AB6294421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9D5FA-A75B-1C42-901A-4FC6DCBF65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Change is </a:t>
            </a:r>
            <a:r>
              <a:rPr lang="en-US" b="1" dirty="0"/>
              <a:t>necessary. </a:t>
            </a:r>
          </a:p>
          <a:p>
            <a:endParaRPr lang="en-US" dirty="0"/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64AE626-BCAE-9641-891C-81A569C6FA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97747" y="2201802"/>
            <a:ext cx="3579935" cy="3579935"/>
          </a:xfrm>
        </p:spPr>
      </p:pic>
    </p:spTree>
    <p:extLst>
      <p:ext uri="{BB962C8B-B14F-4D97-AF65-F5344CB8AC3E}">
        <p14:creationId xmlns:p14="http://schemas.microsoft.com/office/powerpoint/2010/main" val="3092878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ITC Avant Garde Std Md"/>
        <a:ea typeface=""/>
        <a:cs typeface=""/>
      </a:majorFont>
      <a:minorFont>
        <a:latin typeface="ITC Avant Garde Std M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8604</TotalTime>
  <Words>285</Words>
  <Application>Microsoft Office PowerPoint</Application>
  <PresentationFormat>Widescreen</PresentationFormat>
  <Paragraphs>75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ITC Avant Garde Std Bk</vt:lpstr>
      <vt:lpstr>ITC Avant Garde Std Md</vt:lpstr>
      <vt:lpstr>Office Theme</vt:lpstr>
      <vt:lpstr>UK vs USA</vt:lpstr>
      <vt:lpstr>The Healthy Dealership USA</vt:lpstr>
      <vt:lpstr>The Typical Dealership UK</vt:lpstr>
      <vt:lpstr>The Service Department</vt:lpstr>
      <vt:lpstr>The Parts Department</vt:lpstr>
      <vt:lpstr>The Sales Department</vt:lpstr>
      <vt:lpstr>Now What?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</dc:creator>
  <cp:lastModifiedBy>Malcolm Hill</cp:lastModifiedBy>
  <cp:revision>21</cp:revision>
  <dcterms:created xsi:type="dcterms:W3CDTF">2018-10-19T16:10:14Z</dcterms:created>
  <dcterms:modified xsi:type="dcterms:W3CDTF">2018-11-15T09:18:06Z</dcterms:modified>
</cp:coreProperties>
</file>