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1"/>
  </p:notesMasterIdLst>
  <p:handoutMasterIdLst>
    <p:handoutMasterId r:id="rId22"/>
  </p:handoutMasterIdLst>
  <p:sldIdLst>
    <p:sldId id="257" r:id="rId2"/>
    <p:sldId id="258" r:id="rId3"/>
    <p:sldId id="259" r:id="rId4"/>
    <p:sldId id="272" r:id="rId5"/>
    <p:sldId id="260" r:id="rId6"/>
    <p:sldId id="261" r:id="rId7"/>
    <p:sldId id="262" r:id="rId8"/>
    <p:sldId id="263" r:id="rId9"/>
    <p:sldId id="264" r:id="rId10"/>
    <p:sldId id="265" r:id="rId11"/>
    <p:sldId id="266" r:id="rId12"/>
    <p:sldId id="267" r:id="rId13"/>
    <p:sldId id="268" r:id="rId14"/>
    <p:sldId id="269" r:id="rId15"/>
    <p:sldId id="274" r:id="rId16"/>
    <p:sldId id="275" r:id="rId17"/>
    <p:sldId id="273" r:id="rId18"/>
    <p:sldId id="270" r:id="rId19"/>
    <p:sldId id="271" r:id="rId20"/>
  </p:sldIdLst>
  <p:sldSz cx="12192000" cy="6858000"/>
  <p:notesSz cx="6797675" cy="9926638"/>
  <p:defaultTextStyle>
    <a:defPPr>
      <a:defRPr lang="fr-FR"/>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319" userDrawn="1">
          <p15:clr>
            <a:srgbClr val="A4A3A4"/>
          </p15:clr>
        </p15:guide>
        <p15:guide id="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AE96"/>
    <a:srgbClr val="003459"/>
    <a:srgbClr val="FF800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0" autoAdjust="0"/>
  </p:normalViewPr>
  <p:slideViewPr>
    <p:cSldViewPr>
      <p:cViewPr varScale="1">
        <p:scale>
          <a:sx n="72" d="100"/>
          <a:sy n="72" d="100"/>
        </p:scale>
        <p:origin x="1152" y="66"/>
      </p:cViewPr>
      <p:guideLst>
        <p:guide orient="horz" pos="4319"/>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1900"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2900718F-1096-894F-A0B0-D6ABA8EEC023}" type="datetimeFigureOut">
              <a:rPr lang="fr-FR"/>
              <a:pPr>
                <a:defRPr/>
              </a:pPr>
              <a:t>06/11/2018</a:t>
            </a:fld>
            <a:endParaRPr lang="fr-FR"/>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fr-FR"/>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850D3DE-092B-C64D-959F-055616488F32}" type="slidenum">
              <a:rPr lang="fr-FR"/>
              <a:pPr>
                <a:defRPr/>
              </a:pPr>
              <a:t>‹#›</a:t>
            </a:fld>
            <a:endParaRPr lang="fr-FR"/>
          </a:p>
        </p:txBody>
      </p:sp>
    </p:spTree>
    <p:extLst>
      <p:ext uri="{BB962C8B-B14F-4D97-AF65-F5344CB8AC3E}">
        <p14:creationId xmlns:p14="http://schemas.microsoft.com/office/powerpoint/2010/main" val="3523578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pitchFamily="34" charset="0"/>
                <a:ea typeface="+mn-ea"/>
                <a:cs typeface="+mn-cs"/>
              </a:defRPr>
            </a:lvl1pPr>
          </a:lstStyle>
          <a:p>
            <a:pPr>
              <a:defRPr/>
            </a:pPr>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C8DF400E-6648-0846-93D7-28136FCE0E29}" type="datetimeFigureOut">
              <a:rPr lang="fr-FR"/>
              <a:pPr>
                <a:defRPr/>
              </a:pPr>
              <a:t>06/11/2018</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450" y="4716463"/>
            <a:ext cx="5438775" cy="4465637"/>
          </a:xfrm>
          <a:prstGeom prst="rect">
            <a:avLst/>
          </a:prstGeom>
        </p:spPr>
        <p:txBody>
          <a:bodyPr vert="horz" wrap="square" lIns="91440" tIns="45720" rIns="91440" bIns="45720" numCol="1" anchor="t" anchorCtr="0" compatLnSpc="1">
            <a:prstTxWarp prst="textNoShape">
              <a:avLst/>
            </a:prstTxWarp>
          </a:body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atin typeface="Arial" pitchFamily="34" charset="0"/>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37C3D4E4-E8C4-6147-97E8-DFC6D6BC794A}" type="slidenum">
              <a:rPr lang="fr-FR"/>
              <a:pPr>
                <a:defRPr/>
              </a:pPr>
              <a:t>‹#›</a:t>
            </a:fld>
            <a:endParaRPr lang="fr-FR"/>
          </a:p>
        </p:txBody>
      </p:sp>
    </p:spTree>
    <p:extLst>
      <p:ext uri="{BB962C8B-B14F-4D97-AF65-F5344CB8AC3E}">
        <p14:creationId xmlns:p14="http://schemas.microsoft.com/office/powerpoint/2010/main" val="22634317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7C3D4E4-E8C4-6147-97E8-DFC6D6BC794A}" type="slidenum">
              <a:rPr lang="fr-FR" smtClean="0"/>
              <a:pPr>
                <a:defRPr/>
              </a:pPr>
              <a:t>0</a:t>
            </a:fld>
            <a:endParaRPr lang="fr-FR"/>
          </a:p>
        </p:txBody>
      </p:sp>
    </p:spTree>
    <p:extLst>
      <p:ext uri="{BB962C8B-B14F-4D97-AF65-F5344CB8AC3E}">
        <p14:creationId xmlns:p14="http://schemas.microsoft.com/office/powerpoint/2010/main" val="476805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7C3D4E4-E8C4-6147-97E8-DFC6D6BC794A}" type="slidenum">
              <a:rPr lang="fr-FR" smtClean="0"/>
              <a:pPr>
                <a:defRPr/>
              </a:pPr>
              <a:t>3</a:t>
            </a:fld>
            <a:endParaRPr lang="fr-FR"/>
          </a:p>
        </p:txBody>
      </p:sp>
    </p:spTree>
    <p:extLst>
      <p:ext uri="{BB962C8B-B14F-4D97-AF65-F5344CB8AC3E}">
        <p14:creationId xmlns:p14="http://schemas.microsoft.com/office/powerpoint/2010/main" val="4139679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4" name="Slide Number Placeholder 3"/>
          <p:cNvSpPr>
            <a:spLocks noGrp="1"/>
          </p:cNvSpPr>
          <p:nvPr>
            <p:ph type="sldNum" sz="quarter" idx="10"/>
          </p:nvPr>
        </p:nvSpPr>
        <p:spPr/>
        <p:txBody>
          <a:bodyPr/>
          <a:lstStyle/>
          <a:p>
            <a:fld id="{E340F803-251D-4AFF-8B8E-CE11116CE247}" type="slidenum">
              <a:rPr lang="en-GB" smtClean="0"/>
              <a:pPr/>
              <a:t>4</a:t>
            </a:fld>
            <a:endParaRPr lang="en-GB"/>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920768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40F803-251D-4AFF-8B8E-CE11116CE247}" type="slidenum">
              <a:rPr lang="en-GB" smtClean="0"/>
              <a:pPr/>
              <a:t>6</a:t>
            </a:fld>
            <a:endParaRPr lang="en-GB"/>
          </a:p>
        </p:txBody>
      </p:sp>
    </p:spTree>
    <p:extLst>
      <p:ext uri="{BB962C8B-B14F-4D97-AF65-F5344CB8AC3E}">
        <p14:creationId xmlns:p14="http://schemas.microsoft.com/office/powerpoint/2010/main" val="1532279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40F803-251D-4AFF-8B8E-CE11116CE247}" type="slidenum">
              <a:rPr lang="en-GB" smtClean="0"/>
              <a:pPr/>
              <a:t>7</a:t>
            </a:fld>
            <a:endParaRPr lang="en-GB"/>
          </a:p>
        </p:txBody>
      </p:sp>
    </p:spTree>
    <p:extLst>
      <p:ext uri="{BB962C8B-B14F-4D97-AF65-F5344CB8AC3E}">
        <p14:creationId xmlns:p14="http://schemas.microsoft.com/office/powerpoint/2010/main" val="13647448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resentation Title">
    <p:spTree>
      <p:nvGrpSpPr>
        <p:cNvPr id="1" name=""/>
        <p:cNvGrpSpPr/>
        <p:nvPr/>
      </p:nvGrpSpPr>
      <p:grpSpPr>
        <a:xfrm>
          <a:off x="0" y="0"/>
          <a:ext cx="0" cy="0"/>
          <a:chOff x="0" y="0"/>
          <a:chExt cx="0" cy="0"/>
        </a:xfrm>
      </p:grpSpPr>
      <p:sp>
        <p:nvSpPr>
          <p:cNvPr id="4102" name="Rectangle 4"/>
          <p:cNvSpPr>
            <a:spLocks noGrp="1" noChangeAspect="1" noChangeArrowheads="1"/>
          </p:cNvSpPr>
          <p:nvPr>
            <p:ph type="subTitle" idx="1" hasCustomPrompt="1"/>
          </p:nvPr>
        </p:nvSpPr>
        <p:spPr>
          <a:xfrm>
            <a:off x="2259062" y="5918004"/>
            <a:ext cx="7758545" cy="306654"/>
          </a:xfrm>
        </p:spPr>
        <p:txBody>
          <a:bodyPr/>
          <a:lstStyle>
            <a:lvl1pPr marL="0" indent="0" algn="ctr">
              <a:buFontTx/>
              <a:buNone/>
              <a:defRPr sz="1600" b="0" i="0" baseline="0">
                <a:solidFill>
                  <a:srgbClr val="808080"/>
                </a:solidFill>
                <a:latin typeface="Trebuchet MS"/>
                <a:cs typeface="Trebuchet MS"/>
              </a:defRPr>
            </a:lvl1pPr>
          </a:lstStyle>
          <a:p>
            <a:pPr lvl="0"/>
            <a:r>
              <a:rPr lang="fr-FR" noProof="0" dirty="0"/>
              <a:t>CLICK TO EDIT SUBTITLES</a:t>
            </a:r>
          </a:p>
        </p:txBody>
      </p:sp>
      <p:sp>
        <p:nvSpPr>
          <p:cNvPr id="4103" name="Rectangle 3"/>
          <p:cNvSpPr>
            <a:spLocks noGrp="1" noChangeArrowheads="1"/>
          </p:cNvSpPr>
          <p:nvPr>
            <p:ph type="ctrTitle" hasCustomPrompt="1"/>
          </p:nvPr>
        </p:nvSpPr>
        <p:spPr>
          <a:xfrm>
            <a:off x="527051" y="5435426"/>
            <a:ext cx="11137900" cy="503238"/>
          </a:xfrm>
        </p:spPr>
        <p:txBody>
          <a:bodyPr/>
          <a:lstStyle>
            <a:lvl1pPr algn="ctr">
              <a:defRPr lang="fr-FR" noProof="0" dirty="0" smtClean="0"/>
            </a:lvl1pPr>
          </a:lstStyle>
          <a:p>
            <a:pPr lvl="0"/>
            <a:r>
              <a:rPr lang="fr-FR" noProof="0" dirty="0"/>
              <a:t>CLICK TO EDIT TITLE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69616" y="1856653"/>
            <a:ext cx="6652768" cy="1722120"/>
          </a:xfrm>
          <a:prstGeom prst="rect">
            <a:avLst/>
          </a:prstGeom>
        </p:spPr>
      </p:pic>
      <p:pic>
        <p:nvPicPr>
          <p:cNvPr id="5" name="Picture 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967541" y="3350453"/>
            <a:ext cx="8837976" cy="1131107"/>
          </a:xfrm>
          <a:prstGeom prst="rect">
            <a:avLst/>
          </a:prstGeom>
        </p:spPr>
      </p:pic>
    </p:spTree>
    <p:extLst>
      <p:ext uri="{BB962C8B-B14F-4D97-AF65-F5344CB8AC3E}">
        <p14:creationId xmlns:p14="http://schemas.microsoft.com/office/powerpoint/2010/main" val="1952481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Edit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title" hasCustomPrompt="1"/>
          </p:nvPr>
        </p:nvSpPr>
        <p:spPr>
          <a:xfrm>
            <a:off x="467784" y="130176"/>
            <a:ext cx="10938933" cy="692150"/>
          </a:xfrm>
        </p:spPr>
        <p:txBody>
          <a:bodyPr/>
          <a:lstStyle>
            <a:lvl1pPr>
              <a:defRPr>
                <a:solidFill>
                  <a:srgbClr val="10AE96"/>
                </a:solidFill>
              </a:defRPr>
            </a:lvl1pPr>
          </a:lstStyle>
          <a:p>
            <a:r>
              <a:rPr lang="en-US" dirty="0"/>
              <a:t>Edit Master title style</a:t>
            </a:r>
            <a:endParaRPr lang="fr-FR" dirty="0"/>
          </a:p>
        </p:txBody>
      </p:sp>
      <p:sp>
        <p:nvSpPr>
          <p:cNvPr id="3" name="Espace réservé du contenu 2"/>
          <p:cNvSpPr>
            <a:spLocks noGrp="1"/>
          </p:cNvSpPr>
          <p:nvPr>
            <p:ph idx="1" hasCustomPrompt="1"/>
          </p:nvPr>
        </p:nvSpPr>
        <p:spPr>
          <a:xfrm>
            <a:off x="467784" y="1196752"/>
            <a:ext cx="10938933" cy="4127500"/>
          </a:xfrm>
        </p:spPr>
        <p:txBody>
          <a:bodyPr/>
          <a:lstStyle>
            <a:lvl1pPr marL="342900" marR="0" indent="-342900" algn="l" defTabSz="914400" rtl="0" eaLnBrk="0" fontAlgn="base" latinLnBrk="0" hangingPunct="0">
              <a:lnSpc>
                <a:spcPct val="100000"/>
              </a:lnSpc>
              <a:spcBef>
                <a:spcPct val="50000"/>
              </a:spcBef>
              <a:spcAft>
                <a:spcPct val="0"/>
              </a:spcAft>
              <a:buClr>
                <a:schemeClr val="bg1"/>
              </a:buClr>
              <a:buSzPct val="150000"/>
              <a:buFont typeface="Arial"/>
              <a:buChar char="•"/>
              <a:tabLst/>
              <a:defRPr>
                <a:solidFill>
                  <a:schemeClr val="tx1"/>
                </a:solidFill>
                <a:latin typeface="Calibri" panose="020F0502020204030204" pitchFamily="34" charset="0"/>
              </a:defRPr>
            </a:lvl1pPr>
            <a:lvl2pPr>
              <a:buClr>
                <a:schemeClr val="bg1"/>
              </a:buClr>
              <a:defRPr>
                <a:solidFill>
                  <a:schemeClr val="tx1"/>
                </a:solidFill>
                <a:latin typeface="Calibri" panose="020F0502020204030204" pitchFamily="34" charset="0"/>
              </a:defRPr>
            </a:lvl2pPr>
            <a:lvl3pPr>
              <a:buClr>
                <a:schemeClr val="bg1"/>
              </a:buClr>
              <a:defRPr>
                <a:solidFill>
                  <a:schemeClr val="tx1"/>
                </a:solidFill>
                <a:latin typeface="Calibri" panose="020F0502020204030204" pitchFamily="34" charset="0"/>
              </a:defRPr>
            </a:lvl3pPr>
            <a:lvl4pPr>
              <a:buClr>
                <a:schemeClr val="bg1"/>
              </a:buClr>
              <a:defRPr>
                <a:solidFill>
                  <a:schemeClr val="tx1"/>
                </a:solidFill>
                <a:latin typeface="Calibri" panose="020F0502020204030204" pitchFamily="34" charset="0"/>
              </a:defRPr>
            </a:lvl4pPr>
            <a:lvl5pPr>
              <a:buClr>
                <a:schemeClr val="bg1"/>
              </a:buClr>
              <a:defRPr>
                <a:solidFill>
                  <a:schemeClr val="tx1"/>
                </a:solidFill>
                <a:latin typeface="Calibri" panose="020F0502020204030204" pitchFamily="34"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896706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7_Edit Layout (Add your own pic + swoosh and log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763" y="-2456"/>
            <a:ext cx="12192000" cy="6858000"/>
          </a:xfrm>
          <a:prstGeom prst="rect">
            <a:avLst/>
          </a:prstGeom>
        </p:spPr>
      </p:pic>
      <p:sp>
        <p:nvSpPr>
          <p:cNvPr id="2" name="Titre 1"/>
          <p:cNvSpPr>
            <a:spLocks noGrp="1"/>
          </p:cNvSpPr>
          <p:nvPr>
            <p:ph type="title" hasCustomPrompt="1"/>
          </p:nvPr>
        </p:nvSpPr>
        <p:spPr>
          <a:xfrm>
            <a:off x="467784" y="130176"/>
            <a:ext cx="10938933" cy="692150"/>
          </a:xfrm>
        </p:spPr>
        <p:txBody>
          <a:bodyPr/>
          <a:lstStyle/>
          <a:p>
            <a:r>
              <a:rPr lang="en-US" dirty="0"/>
              <a:t>Edit Master title style</a:t>
            </a:r>
            <a:endParaRPr lang="fr-FR" dirty="0"/>
          </a:p>
        </p:txBody>
      </p:sp>
      <p:sp>
        <p:nvSpPr>
          <p:cNvPr id="3" name="Espace réservé du contenu 2"/>
          <p:cNvSpPr>
            <a:spLocks noGrp="1"/>
          </p:cNvSpPr>
          <p:nvPr>
            <p:ph idx="1"/>
          </p:nvPr>
        </p:nvSpPr>
        <p:spPr>
          <a:xfrm>
            <a:off x="475987" y="1268760"/>
            <a:ext cx="10938933" cy="4127500"/>
          </a:xfrm>
        </p:spPr>
        <p:txBody>
          <a:bodyPr/>
          <a:lstStyle>
            <a:lvl1pPr marL="342900" marR="0" indent="-342900" algn="l" defTabSz="914400" rtl="0" eaLnBrk="0" fontAlgn="base" latinLnBrk="0" hangingPunct="0">
              <a:lnSpc>
                <a:spcPct val="100000"/>
              </a:lnSpc>
              <a:spcBef>
                <a:spcPct val="50000"/>
              </a:spcBef>
              <a:spcAft>
                <a:spcPct val="0"/>
              </a:spcAft>
              <a:buClr>
                <a:schemeClr val="bg1"/>
              </a:buClr>
              <a:buSzPct val="150000"/>
              <a:buFont typeface="Arial"/>
              <a:buChar char="•"/>
              <a:tabLst/>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4" name="Rectangle 3"/>
          <p:cNvSpPr/>
          <p:nvPr userDrawn="1"/>
        </p:nvSpPr>
        <p:spPr>
          <a:xfrm>
            <a:off x="0" y="5805264"/>
            <a:ext cx="12196763" cy="1050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289115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ext Box 65"/>
          <p:cNvSpPr txBox="1">
            <a:spLocks noChangeArrowheads="1"/>
          </p:cNvSpPr>
          <p:nvPr userDrawn="1"/>
        </p:nvSpPr>
        <p:spPr bwMode="auto">
          <a:xfrm>
            <a:off x="61385" y="6467475"/>
            <a:ext cx="122456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fr-FR" sz="1200" b="1">
                <a:solidFill>
                  <a:schemeClr val="bg1"/>
                </a:solidFill>
                <a:cs typeface="+mn-cs"/>
              </a:rPr>
              <a:t>Espaces Verts</a:t>
            </a:r>
          </a:p>
        </p:txBody>
      </p:sp>
      <p:sp>
        <p:nvSpPr>
          <p:cNvPr id="1028" name="Rectangle 4"/>
          <p:cNvSpPr>
            <a:spLocks noGrp="1" noChangeAspect="1" noChangeArrowheads="1"/>
          </p:cNvSpPr>
          <p:nvPr>
            <p:ph type="body" idx="1"/>
          </p:nvPr>
        </p:nvSpPr>
        <p:spPr bwMode="auto">
          <a:xfrm>
            <a:off x="467784" y="1173163"/>
            <a:ext cx="10938933"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t" anchorCtr="0" compatLnSpc="1">
            <a:prstTxWarp prst="textNoShape">
              <a:avLst/>
            </a:prstTxWarp>
          </a:body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29" name="Rectangle 3"/>
          <p:cNvSpPr>
            <a:spLocks noGrp="1" noChangeArrowheads="1"/>
          </p:cNvSpPr>
          <p:nvPr>
            <p:ph type="title"/>
          </p:nvPr>
        </p:nvSpPr>
        <p:spPr bwMode="auto">
          <a:xfrm>
            <a:off x="467784" y="476250"/>
            <a:ext cx="10938933"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p>
            <a:pPr lvl="0"/>
            <a:r>
              <a:rPr lang="en-US" dirty="0"/>
              <a:t>Edit Master title style</a:t>
            </a:r>
            <a:endParaRPr lang="en-GB" dirty="0"/>
          </a:p>
        </p:txBody>
      </p:sp>
      <p:sp>
        <p:nvSpPr>
          <p:cNvPr id="1038" name="Espace réservé du numéro de diapositive 3"/>
          <p:cNvSpPr txBox="1">
            <a:spLocks noGrp="1"/>
          </p:cNvSpPr>
          <p:nvPr userDrawn="1"/>
        </p:nvSpPr>
        <p:spPr bwMode="auto">
          <a:xfrm>
            <a:off x="10801351" y="6092825"/>
            <a:ext cx="5842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eaLnBrk="0" hangingPunct="0">
              <a:defRPr>
                <a:solidFill>
                  <a:schemeClr val="tx1"/>
                </a:solidFill>
                <a:latin typeface="Arial" charset="0"/>
                <a:ea typeface="ＭＳ Ｐゴシック" charset="0"/>
                <a:cs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defRPr/>
            </a:pPr>
            <a:fld id="{2E8C707D-E6B4-4E46-B8E2-3611AD35FA58}" type="slidenum">
              <a:rPr lang="en-GB" sz="1200" smtClean="0">
                <a:solidFill>
                  <a:srgbClr val="10AE96"/>
                </a:solidFill>
                <a:cs typeface="Arial" charset="0"/>
              </a:rPr>
              <a:pPr algn="r" eaLnBrk="1" hangingPunct="1">
                <a:defRPr/>
              </a:pPr>
              <a:t>‹#›</a:t>
            </a:fld>
            <a:endParaRPr lang="en-GB" sz="1200">
              <a:solidFill>
                <a:srgbClr val="10AE96"/>
              </a:solidFill>
              <a:cs typeface="Arial" charset="0"/>
            </a:endParaRPr>
          </a:p>
        </p:txBody>
      </p:sp>
    </p:spTree>
  </p:cSld>
  <p:clrMap bg1="lt1" tx1="dk1" bg2="lt2" tx2="dk2" accent1="accent1" accent2="accent2" accent3="accent3" accent4="accent4" accent5="accent5" accent6="accent6" hlink="hlink" folHlink="folHlink"/>
  <p:sldLayoutIdLst>
    <p:sldLayoutId id="2147483952" r:id="rId1"/>
    <p:sldLayoutId id="2147483985" r:id="rId2"/>
    <p:sldLayoutId id="2147484005" r:id="rId3"/>
  </p:sldLayoutIdLst>
  <p:txStyles>
    <p:titleStyle>
      <a:lvl1pPr algn="l" rtl="0" eaLnBrk="0" fontAlgn="base" hangingPunct="0">
        <a:spcBef>
          <a:spcPct val="0"/>
        </a:spcBef>
        <a:spcAft>
          <a:spcPct val="0"/>
        </a:spcAft>
        <a:defRPr sz="2500" b="1" baseline="0">
          <a:solidFill>
            <a:srgbClr val="10AE96"/>
          </a:solidFill>
          <a:latin typeface="Trebuchet MS Bold"/>
          <a:ea typeface="+mj-ea"/>
          <a:cs typeface="Trebuchet MS Bold"/>
        </a:defRPr>
      </a:lvl1pPr>
      <a:lvl2pPr algn="l" rtl="0" eaLnBrk="0" fontAlgn="base" hangingPunct="0">
        <a:spcBef>
          <a:spcPct val="0"/>
        </a:spcBef>
        <a:spcAft>
          <a:spcPct val="0"/>
        </a:spcAft>
        <a:defRPr sz="2500" b="1">
          <a:solidFill>
            <a:schemeClr val="tx2"/>
          </a:solidFill>
          <a:latin typeface="Trebuchet MS Bold" charset="0"/>
          <a:ea typeface="ＭＳ Ｐゴシック" pitchFamily="34" charset="-128"/>
          <a:cs typeface="Trebuchet MS Bold" pitchFamily="80" charset="0"/>
        </a:defRPr>
      </a:lvl2pPr>
      <a:lvl3pPr algn="l" rtl="0" eaLnBrk="0" fontAlgn="base" hangingPunct="0">
        <a:spcBef>
          <a:spcPct val="0"/>
        </a:spcBef>
        <a:spcAft>
          <a:spcPct val="0"/>
        </a:spcAft>
        <a:defRPr sz="2500" b="1">
          <a:solidFill>
            <a:schemeClr val="tx2"/>
          </a:solidFill>
          <a:latin typeface="Trebuchet MS Bold" charset="0"/>
          <a:ea typeface="ＭＳ Ｐゴシック" pitchFamily="34" charset="-128"/>
          <a:cs typeface="Trebuchet MS Bold" pitchFamily="80" charset="0"/>
        </a:defRPr>
      </a:lvl3pPr>
      <a:lvl4pPr algn="l" rtl="0" eaLnBrk="0" fontAlgn="base" hangingPunct="0">
        <a:spcBef>
          <a:spcPct val="0"/>
        </a:spcBef>
        <a:spcAft>
          <a:spcPct val="0"/>
        </a:spcAft>
        <a:defRPr sz="2500" b="1">
          <a:solidFill>
            <a:schemeClr val="tx2"/>
          </a:solidFill>
          <a:latin typeface="Trebuchet MS Bold" charset="0"/>
          <a:ea typeface="ＭＳ Ｐゴシック" pitchFamily="34" charset="-128"/>
          <a:cs typeface="Trebuchet MS Bold" pitchFamily="80" charset="0"/>
        </a:defRPr>
      </a:lvl4pPr>
      <a:lvl5pPr algn="l" rtl="0" eaLnBrk="0" fontAlgn="base" hangingPunct="0">
        <a:spcBef>
          <a:spcPct val="0"/>
        </a:spcBef>
        <a:spcAft>
          <a:spcPct val="0"/>
        </a:spcAft>
        <a:defRPr sz="2500" b="1">
          <a:solidFill>
            <a:schemeClr val="tx2"/>
          </a:solidFill>
          <a:latin typeface="Trebuchet MS Bold" charset="0"/>
          <a:ea typeface="ＭＳ Ｐゴシック" pitchFamily="34" charset="-128"/>
          <a:cs typeface="Trebuchet MS Bold" pitchFamily="80" charset="0"/>
        </a:defRPr>
      </a:lvl5pPr>
      <a:lvl6pPr marL="457200" algn="l" rtl="0" fontAlgn="base">
        <a:spcBef>
          <a:spcPct val="0"/>
        </a:spcBef>
        <a:spcAft>
          <a:spcPct val="0"/>
        </a:spcAft>
        <a:defRPr sz="2400" b="1">
          <a:solidFill>
            <a:srgbClr val="003459"/>
          </a:solidFill>
          <a:latin typeface="Arial" pitchFamily="34" charset="0"/>
          <a:ea typeface="ＭＳ Ｐゴシック" pitchFamily="34" charset="-128"/>
        </a:defRPr>
      </a:lvl6pPr>
      <a:lvl7pPr marL="914400" algn="l" rtl="0" fontAlgn="base">
        <a:spcBef>
          <a:spcPct val="0"/>
        </a:spcBef>
        <a:spcAft>
          <a:spcPct val="0"/>
        </a:spcAft>
        <a:defRPr sz="2400" b="1">
          <a:solidFill>
            <a:srgbClr val="003459"/>
          </a:solidFill>
          <a:latin typeface="Arial" pitchFamily="34" charset="0"/>
          <a:ea typeface="ＭＳ Ｐゴシック" pitchFamily="34" charset="-128"/>
        </a:defRPr>
      </a:lvl7pPr>
      <a:lvl8pPr marL="1371600" algn="l" rtl="0" fontAlgn="base">
        <a:spcBef>
          <a:spcPct val="0"/>
        </a:spcBef>
        <a:spcAft>
          <a:spcPct val="0"/>
        </a:spcAft>
        <a:defRPr sz="2400" b="1">
          <a:solidFill>
            <a:srgbClr val="003459"/>
          </a:solidFill>
          <a:latin typeface="Arial" pitchFamily="34" charset="0"/>
          <a:ea typeface="ＭＳ Ｐゴシック" pitchFamily="34" charset="-128"/>
        </a:defRPr>
      </a:lvl8pPr>
      <a:lvl9pPr marL="1828800" algn="l" rtl="0" fontAlgn="base">
        <a:spcBef>
          <a:spcPct val="0"/>
        </a:spcBef>
        <a:spcAft>
          <a:spcPct val="0"/>
        </a:spcAft>
        <a:defRPr sz="2400" b="1">
          <a:solidFill>
            <a:srgbClr val="003459"/>
          </a:solidFill>
          <a:latin typeface="Arial" pitchFamily="34" charset="0"/>
          <a:ea typeface="ＭＳ Ｐゴシック" pitchFamily="34" charset="-128"/>
        </a:defRPr>
      </a:lvl9pPr>
    </p:titleStyle>
    <p:bodyStyle>
      <a:lvl1pPr marL="342900" indent="-342900" algn="l" rtl="0" eaLnBrk="0" fontAlgn="base" hangingPunct="0">
        <a:spcBef>
          <a:spcPct val="50000"/>
        </a:spcBef>
        <a:spcAft>
          <a:spcPct val="0"/>
        </a:spcAft>
        <a:buClr>
          <a:srgbClr val="10AE96"/>
        </a:buClr>
        <a:buSzPct val="150000"/>
        <a:buFont typeface="Arial" charset="0"/>
        <a:buChar char="•"/>
        <a:defRPr sz="2000" b="1">
          <a:solidFill>
            <a:srgbClr val="000000"/>
          </a:solidFill>
          <a:latin typeface="Trebuchet MS Bold"/>
          <a:ea typeface="+mn-ea"/>
          <a:cs typeface="Trebuchet MS Bold"/>
        </a:defRPr>
      </a:lvl1pPr>
      <a:lvl2pPr marL="742950" indent="-285750" algn="l" rtl="0" eaLnBrk="0" fontAlgn="base" hangingPunct="0">
        <a:spcBef>
          <a:spcPct val="50000"/>
        </a:spcBef>
        <a:spcAft>
          <a:spcPct val="0"/>
        </a:spcAft>
        <a:buClr>
          <a:srgbClr val="10AE96"/>
        </a:buClr>
        <a:buSzPct val="150000"/>
        <a:buFont typeface="Arial" charset="0"/>
        <a:buChar char="•"/>
        <a:defRPr>
          <a:solidFill>
            <a:srgbClr val="808080"/>
          </a:solidFill>
          <a:latin typeface="+mn-lt"/>
          <a:ea typeface="+mn-ea"/>
          <a:cs typeface="Arial" pitchFamily="34" charset="0"/>
        </a:defRPr>
      </a:lvl2pPr>
      <a:lvl3pPr marL="1143000" indent="-228600" algn="l" rtl="0" eaLnBrk="0" fontAlgn="base" hangingPunct="0">
        <a:spcBef>
          <a:spcPct val="50000"/>
        </a:spcBef>
        <a:spcAft>
          <a:spcPct val="0"/>
        </a:spcAft>
        <a:buClr>
          <a:srgbClr val="10AE96"/>
        </a:buClr>
        <a:buSzPct val="150000"/>
        <a:buFont typeface="Arial" charset="0"/>
        <a:buChar char="•"/>
        <a:defRPr sz="1600">
          <a:solidFill>
            <a:srgbClr val="808080"/>
          </a:solidFill>
          <a:latin typeface="+mn-lt"/>
          <a:ea typeface="Arial" charset="0"/>
          <a:cs typeface="Arial" pitchFamily="34" charset="0"/>
        </a:defRPr>
      </a:lvl3pPr>
      <a:lvl4pPr marL="1600200" indent="-228600" algn="l" rtl="0" eaLnBrk="0" fontAlgn="base" hangingPunct="0">
        <a:spcBef>
          <a:spcPct val="50000"/>
        </a:spcBef>
        <a:spcAft>
          <a:spcPct val="0"/>
        </a:spcAft>
        <a:buClr>
          <a:srgbClr val="10AE96"/>
        </a:buClr>
        <a:buSzPct val="150000"/>
        <a:buFont typeface="Arial" charset="0"/>
        <a:buChar char="•"/>
        <a:defRPr sz="1400">
          <a:solidFill>
            <a:srgbClr val="808080"/>
          </a:solidFill>
          <a:latin typeface="+mn-lt"/>
          <a:ea typeface="Arial" charset="0"/>
          <a:cs typeface="Arial" pitchFamily="34" charset="0"/>
        </a:defRPr>
      </a:lvl4pPr>
      <a:lvl5pPr marL="2057400" indent="-228600" algn="l" rtl="0" eaLnBrk="0" fontAlgn="base" hangingPunct="0">
        <a:spcBef>
          <a:spcPct val="50000"/>
        </a:spcBef>
        <a:spcAft>
          <a:spcPct val="0"/>
        </a:spcAft>
        <a:buClr>
          <a:srgbClr val="10AE96"/>
        </a:buClr>
        <a:buSzPct val="150000"/>
        <a:buFont typeface="Arial" charset="0"/>
        <a:buChar char="•"/>
        <a:defRPr sz="1200">
          <a:solidFill>
            <a:srgbClr val="808080"/>
          </a:solidFill>
          <a:latin typeface="+mn-lt"/>
          <a:ea typeface="Arial" charset="0"/>
          <a:cs typeface="Arial" pitchFamily="34" charset="0"/>
        </a:defRPr>
      </a:lvl5pPr>
      <a:lvl6pPr marL="2514600" indent="-228600" algn="l" rtl="0" fontAlgn="base">
        <a:spcBef>
          <a:spcPct val="50000"/>
        </a:spcBef>
        <a:spcAft>
          <a:spcPct val="0"/>
        </a:spcAft>
        <a:buSzPct val="75000"/>
        <a:buBlip>
          <a:blip r:embed="rId5"/>
        </a:buBlip>
        <a:defRPr>
          <a:solidFill>
            <a:srgbClr val="003459"/>
          </a:solidFill>
          <a:latin typeface="+mn-lt"/>
          <a:ea typeface="+mn-ea"/>
          <a:cs typeface="Arial" pitchFamily="34" charset="0"/>
        </a:defRPr>
      </a:lvl6pPr>
      <a:lvl7pPr marL="2971800" indent="-228600" algn="l" rtl="0" fontAlgn="base">
        <a:spcBef>
          <a:spcPct val="50000"/>
        </a:spcBef>
        <a:spcAft>
          <a:spcPct val="0"/>
        </a:spcAft>
        <a:buSzPct val="75000"/>
        <a:buBlip>
          <a:blip r:embed="rId5"/>
        </a:buBlip>
        <a:defRPr>
          <a:solidFill>
            <a:srgbClr val="003459"/>
          </a:solidFill>
          <a:latin typeface="+mn-lt"/>
          <a:ea typeface="+mn-ea"/>
          <a:cs typeface="Arial" pitchFamily="34" charset="0"/>
        </a:defRPr>
      </a:lvl7pPr>
      <a:lvl8pPr marL="3429000" indent="-228600" algn="l" rtl="0" fontAlgn="base">
        <a:spcBef>
          <a:spcPct val="50000"/>
        </a:spcBef>
        <a:spcAft>
          <a:spcPct val="0"/>
        </a:spcAft>
        <a:buSzPct val="75000"/>
        <a:buBlip>
          <a:blip r:embed="rId5"/>
        </a:buBlip>
        <a:defRPr>
          <a:solidFill>
            <a:srgbClr val="003459"/>
          </a:solidFill>
          <a:latin typeface="+mn-lt"/>
          <a:ea typeface="+mn-ea"/>
          <a:cs typeface="Arial" pitchFamily="34" charset="0"/>
        </a:defRPr>
      </a:lvl8pPr>
      <a:lvl9pPr marL="3886200" indent="-228600" algn="l" rtl="0" fontAlgn="base">
        <a:spcBef>
          <a:spcPct val="50000"/>
        </a:spcBef>
        <a:spcAft>
          <a:spcPct val="0"/>
        </a:spcAft>
        <a:buSzPct val="75000"/>
        <a:buBlip>
          <a:blip r:embed="rId5"/>
        </a:buBlip>
        <a:defRPr>
          <a:solidFill>
            <a:srgbClr val="003459"/>
          </a:solidFill>
          <a:latin typeface="+mn-lt"/>
          <a:ea typeface="+mn-ea"/>
          <a:cs typeface="Arial" pitchFamily="34"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GB" sz="2400" dirty="0"/>
              <a:t>What a green services company wants from a dealership</a:t>
            </a:r>
          </a:p>
        </p:txBody>
      </p:sp>
      <p:sp>
        <p:nvSpPr>
          <p:cNvPr id="2" name="Rectangle 1">
            <a:extLst>
              <a:ext uri="{FF2B5EF4-FFF2-40B4-BE49-F238E27FC236}">
                <a16:creationId xmlns:a16="http://schemas.microsoft.com/office/drawing/2014/main" id="{83B6736C-10C4-41BC-8F85-A39E5D1A0992}"/>
              </a:ext>
            </a:extLst>
          </p:cNvPr>
          <p:cNvSpPr/>
          <p:nvPr/>
        </p:nvSpPr>
        <p:spPr>
          <a:xfrm>
            <a:off x="623392" y="620688"/>
            <a:ext cx="10945216" cy="4032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6997CBDA-C11B-4E3C-A55A-3F328B03BAC2}"/>
              </a:ext>
            </a:extLst>
          </p:cNvPr>
          <p:cNvGrpSpPr/>
          <p:nvPr/>
        </p:nvGrpSpPr>
        <p:grpSpPr>
          <a:xfrm>
            <a:off x="2327168" y="1653274"/>
            <a:ext cx="7537664" cy="2984947"/>
            <a:chOff x="2830148" y="1916832"/>
            <a:chExt cx="6628482" cy="2624907"/>
          </a:xfrm>
        </p:grpSpPr>
        <p:pic>
          <p:nvPicPr>
            <p:cNvPr id="6" name="Picture 5">
              <a:extLst>
                <a:ext uri="{FF2B5EF4-FFF2-40B4-BE49-F238E27FC236}">
                  <a16:creationId xmlns:a16="http://schemas.microsoft.com/office/drawing/2014/main" id="{93FF7756-32A9-48F0-AF5D-C808D562272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31704" y="1916832"/>
              <a:ext cx="4989576" cy="1722120"/>
            </a:xfrm>
            <a:prstGeom prst="rect">
              <a:avLst/>
            </a:prstGeom>
          </p:spPr>
        </p:pic>
        <p:pic>
          <p:nvPicPr>
            <p:cNvPr id="7" name="Picture 6">
              <a:extLst>
                <a:ext uri="{FF2B5EF4-FFF2-40B4-BE49-F238E27FC236}">
                  <a16:creationId xmlns:a16="http://schemas.microsoft.com/office/drawing/2014/main" id="{048EDDF8-8CC5-415E-9270-D852B63CF90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830148" y="3410632"/>
              <a:ext cx="6628482" cy="1131107"/>
            </a:xfrm>
            <a:prstGeom prst="rect">
              <a:avLst/>
            </a:prstGeom>
          </p:spPr>
        </p:pic>
      </p:grpSp>
    </p:spTree>
    <p:extLst>
      <p:ext uri="{BB962C8B-B14F-4D97-AF65-F5344CB8AC3E}">
        <p14:creationId xmlns:p14="http://schemas.microsoft.com/office/powerpoint/2010/main" val="304206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Forward thinking</a:t>
            </a: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156914" y="3494574"/>
            <a:ext cx="3574762" cy="2227331"/>
          </a:xfrm>
          <a:prstGeom prst="rect">
            <a:avLst/>
          </a:prstGeom>
          <a:ln>
            <a:noFill/>
          </a:ln>
          <a:effectLst>
            <a:softEdge rad="112500"/>
          </a:effectLst>
        </p:spPr>
      </p:pic>
      <p:sp>
        <p:nvSpPr>
          <p:cNvPr id="3" name="Text Placeholder 2"/>
          <p:cNvSpPr>
            <a:spLocks noGrp="1"/>
          </p:cNvSpPr>
          <p:nvPr>
            <p:ph type="body" sz="half" idx="4294967295"/>
          </p:nvPr>
        </p:nvSpPr>
        <p:spPr>
          <a:xfrm>
            <a:off x="335360" y="1340768"/>
            <a:ext cx="5168044" cy="5111750"/>
          </a:xfrm>
        </p:spPr>
        <p:txBody>
          <a:bodyPr/>
          <a:lstStyle/>
          <a:p>
            <a:pPr marL="285750" indent="-285750">
              <a:buFont typeface="Wingdings" pitchFamily="2" charset="2"/>
              <a:buChar char="§"/>
            </a:pPr>
            <a:r>
              <a:rPr lang="en-GB" sz="1800" dirty="0">
                <a:latin typeface="Trebuchet MS" panose="020B0603020202020204" pitchFamily="34" charset="0"/>
              </a:rPr>
              <a:t>Smarter working  is the key to us maintaining productivity and efficiency.</a:t>
            </a:r>
          </a:p>
          <a:p>
            <a:pPr marL="285750" indent="-285750">
              <a:buFont typeface="Wingdings" pitchFamily="2" charset="2"/>
              <a:buChar char="§"/>
            </a:pPr>
            <a:r>
              <a:rPr lang="en-GB" sz="1800" dirty="0">
                <a:latin typeface="Trebuchet MS" panose="020B0603020202020204" pitchFamily="34" charset="0"/>
              </a:rPr>
              <a:t>We shouldn’t be afraid to move on from the comfort of the past by looking for new innovations for improved efficiency.</a:t>
            </a:r>
          </a:p>
          <a:p>
            <a:pPr marL="285750" indent="-285750">
              <a:buFont typeface="Wingdings" pitchFamily="2" charset="2"/>
              <a:buChar char="§"/>
            </a:pPr>
            <a:r>
              <a:rPr lang="en-GB" sz="1800" dirty="0">
                <a:latin typeface="Trebuchet MS" panose="020B0603020202020204" pitchFamily="34" charset="0"/>
              </a:rPr>
              <a:t>We actively work with manufacturers  to develop new technologies and techniques in line with client, contract and economic  demands.</a:t>
            </a:r>
          </a:p>
          <a:p>
            <a:pPr marL="285750" indent="-285750">
              <a:buFont typeface="Wingdings" pitchFamily="2" charset="2"/>
              <a:buChar char="§"/>
            </a:pPr>
            <a:r>
              <a:rPr lang="en-GB" sz="1800" dirty="0">
                <a:latin typeface="Trebuchet MS" panose="020B0603020202020204" pitchFamily="34" charset="0"/>
              </a:rPr>
              <a:t>This tends to be an art rather than a science.</a:t>
            </a:r>
          </a:p>
          <a:p>
            <a:endParaRPr lang="en-GB" sz="1800" dirty="0"/>
          </a:p>
          <a:p>
            <a:endParaRPr lang="en-GB" dirty="0"/>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8944295" y="1196752"/>
            <a:ext cx="2898435" cy="2189332"/>
          </a:xfrm>
          <a:prstGeom prst="rect">
            <a:avLst/>
          </a:prstGeom>
          <a:ln>
            <a:noFill/>
          </a:ln>
          <a:effectLst>
            <a:softEdge rad="112500"/>
          </a:effectLst>
        </p:spPr>
      </p:pic>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56040" y="1196752"/>
            <a:ext cx="1883296" cy="2189332"/>
          </a:xfrm>
          <a:prstGeom prst="rect">
            <a:avLst/>
          </a:prstGeom>
          <a:ln>
            <a:noFill/>
          </a:ln>
          <a:effectLst>
            <a:softEdge rad="112500"/>
          </a:effectLst>
        </p:spPr>
      </p:pic>
      <p:grpSp>
        <p:nvGrpSpPr>
          <p:cNvPr id="15" name="Group 14">
            <a:extLst>
              <a:ext uri="{FF2B5EF4-FFF2-40B4-BE49-F238E27FC236}">
                <a16:creationId xmlns:a16="http://schemas.microsoft.com/office/drawing/2014/main" id="{8A80D3F7-0C26-43B7-B354-86BDFB8DEF9C}"/>
              </a:ext>
            </a:extLst>
          </p:cNvPr>
          <p:cNvGrpSpPr/>
          <p:nvPr/>
        </p:nvGrpSpPr>
        <p:grpSpPr>
          <a:xfrm>
            <a:off x="0" y="4948025"/>
            <a:ext cx="12192000" cy="1909975"/>
            <a:chOff x="0" y="4948025"/>
            <a:chExt cx="12192000" cy="1909975"/>
          </a:xfrm>
        </p:grpSpPr>
        <p:pic>
          <p:nvPicPr>
            <p:cNvPr id="16" name="Picture 15">
              <a:extLst>
                <a:ext uri="{FF2B5EF4-FFF2-40B4-BE49-F238E27FC236}">
                  <a16:creationId xmlns:a16="http://schemas.microsoft.com/office/drawing/2014/main" id="{01F0260B-8460-4503-A424-50FBCC0869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948025"/>
              <a:ext cx="12192000" cy="1909975"/>
            </a:xfrm>
            <a:prstGeom prst="rect">
              <a:avLst/>
            </a:prstGeom>
          </p:spPr>
        </p:pic>
        <p:grpSp>
          <p:nvGrpSpPr>
            <p:cNvPr id="17" name="Group 16">
              <a:extLst>
                <a:ext uri="{FF2B5EF4-FFF2-40B4-BE49-F238E27FC236}">
                  <a16:creationId xmlns:a16="http://schemas.microsoft.com/office/drawing/2014/main" id="{6BAE0015-F276-4661-B4B2-19381C5D7432}"/>
                </a:ext>
              </a:extLst>
            </p:cNvPr>
            <p:cNvGrpSpPr/>
            <p:nvPr/>
          </p:nvGrpSpPr>
          <p:grpSpPr>
            <a:xfrm>
              <a:off x="119336" y="5733256"/>
              <a:ext cx="3287688" cy="1008112"/>
              <a:chOff x="119336" y="5733256"/>
              <a:chExt cx="3287688" cy="1008112"/>
            </a:xfrm>
          </p:grpSpPr>
          <p:sp>
            <p:nvSpPr>
              <p:cNvPr id="19" name="Rectangle 18">
                <a:extLst>
                  <a:ext uri="{FF2B5EF4-FFF2-40B4-BE49-F238E27FC236}">
                    <a16:creationId xmlns:a16="http://schemas.microsoft.com/office/drawing/2014/main" id="{C34473C7-42D2-4653-93AC-AC4AE2FE27E6}"/>
                  </a:ext>
                </a:extLst>
              </p:cNvPr>
              <p:cNvSpPr/>
              <p:nvPr/>
            </p:nvSpPr>
            <p:spPr>
              <a:xfrm>
                <a:off x="119336" y="5733256"/>
                <a:ext cx="288032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AEEC5503-45A8-437B-A25B-B62D973FFD4C}"/>
                  </a:ext>
                </a:extLst>
              </p:cNvPr>
              <p:cNvSpPr/>
              <p:nvPr/>
            </p:nvSpPr>
            <p:spPr>
              <a:xfrm>
                <a:off x="2830960" y="5899010"/>
                <a:ext cx="57606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8" name="Picture 17">
              <a:extLst>
                <a:ext uri="{FF2B5EF4-FFF2-40B4-BE49-F238E27FC236}">
                  <a16:creationId xmlns:a16="http://schemas.microsoft.com/office/drawing/2014/main" id="{D326FBFC-CD39-407E-A446-BC4E2130394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27061" y="5779602"/>
              <a:ext cx="2255765" cy="778563"/>
            </a:xfrm>
            <a:prstGeom prst="rect">
              <a:avLst/>
            </a:prstGeom>
          </p:spPr>
        </p:pic>
      </p:grpSp>
    </p:spTree>
    <p:extLst>
      <p:ext uri="{BB962C8B-B14F-4D97-AF65-F5344CB8AC3E}">
        <p14:creationId xmlns:p14="http://schemas.microsoft.com/office/powerpoint/2010/main" val="3673952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Planning ahead - </a:t>
            </a:r>
          </a:p>
        </p:txBody>
      </p:sp>
      <p:sp>
        <p:nvSpPr>
          <p:cNvPr id="2" name="Content Placeholder 1"/>
          <p:cNvSpPr>
            <a:spLocks noGrp="1"/>
          </p:cNvSpPr>
          <p:nvPr>
            <p:ph idx="1"/>
          </p:nvPr>
        </p:nvSpPr>
        <p:spPr>
          <a:xfrm>
            <a:off x="4595425" y="1304072"/>
            <a:ext cx="7128791" cy="4608512"/>
          </a:xfrm>
          <a:prstGeom prst="rect">
            <a:avLst/>
          </a:prstGeom>
        </p:spPr>
        <p:txBody>
          <a:bodyPr/>
          <a:lstStyle/>
          <a:p>
            <a:pPr lvl="0">
              <a:buClr>
                <a:srgbClr val="10AE96"/>
              </a:buClr>
              <a:buFont typeface="Wingdings" panose="05000000000000000000" pitchFamily="2" charset="2"/>
              <a:buChar char="§"/>
            </a:pPr>
            <a:r>
              <a:rPr lang="en-GB" sz="1800" dirty="0"/>
              <a:t>Equipment is replaced on an ‘as and when’ required basis and not just ‘out with the old, in with the new’.</a:t>
            </a:r>
          </a:p>
          <a:p>
            <a:pPr lvl="0">
              <a:buClr>
                <a:srgbClr val="10AE96"/>
              </a:buClr>
              <a:buFont typeface="Wingdings" panose="05000000000000000000" pitchFamily="2" charset="2"/>
              <a:buChar char="§"/>
            </a:pPr>
            <a:r>
              <a:rPr lang="en-GB" sz="1800" dirty="0"/>
              <a:t>Client and operator input is important in all replacement decisions.</a:t>
            </a:r>
          </a:p>
          <a:p>
            <a:pPr lvl="0">
              <a:buClr>
                <a:srgbClr val="10AE96"/>
              </a:buClr>
              <a:buFont typeface="Wingdings" panose="05000000000000000000" pitchFamily="2" charset="2"/>
              <a:buChar char="§"/>
            </a:pPr>
            <a:r>
              <a:rPr lang="en-GB" sz="1800" dirty="0"/>
              <a:t>Key considerations are: safety, versatility, reliability, operator training, dealer and manufacturer support and finally cost.</a:t>
            </a:r>
          </a:p>
          <a:p>
            <a:pPr lvl="0">
              <a:buClr>
                <a:srgbClr val="10AE96"/>
              </a:buClr>
              <a:buFont typeface="Wingdings" panose="05000000000000000000" pitchFamily="2" charset="2"/>
              <a:buChar char="§"/>
            </a:pPr>
            <a:r>
              <a:rPr lang="en-GB" sz="1800" dirty="0"/>
              <a:t>We look to agriculture to find further efficiencies: systems tractors, one pass operations, infrared weed spraying, GPS guidance, field mapping etc.</a:t>
            </a:r>
          </a:p>
          <a:p>
            <a:pPr lvl="0">
              <a:buClr>
                <a:srgbClr val="10AE96"/>
              </a:buClr>
              <a:buFont typeface="Wingdings" panose="05000000000000000000" pitchFamily="2" charset="2"/>
              <a:buChar char="§"/>
            </a:pPr>
            <a:r>
              <a:rPr lang="en-GB" sz="1800" dirty="0"/>
              <a:t>Developing a bespoke GPS based machine productivity monitoring program.</a:t>
            </a:r>
          </a:p>
          <a:p>
            <a:pPr lvl="0">
              <a:buClr>
                <a:srgbClr val="10AE96"/>
              </a:buClr>
              <a:buFont typeface="Wingdings" panose="05000000000000000000" pitchFamily="2" charset="2"/>
              <a:buChar char="§"/>
            </a:pPr>
            <a:r>
              <a:rPr lang="en-GB" sz="1800" dirty="0"/>
              <a:t>Equipment needs to be strong and simple, no need for bells and whistles -  we’re not that kind of industry.</a:t>
            </a:r>
          </a:p>
        </p:txBody>
      </p:sp>
      <p:pic>
        <p:nvPicPr>
          <p:cNvPr id="6" name="Picture 5" descr="\\tlgfilesvr\data\Users\angli\Documents\Working files\Personal\Images\Machinery Images\Bi-directional tractors\Volcan at Boots\14032012693.jpg"/>
          <p:cNvPicPr/>
          <p:nvPr/>
        </p:nvPicPr>
        <p:blipFill rotWithShape="1">
          <a:blip r:embed="rId2" cstate="print"/>
          <a:srcRect l="4918" r="4412" b="3542"/>
          <a:stretch/>
        </p:blipFill>
        <p:spPr bwMode="auto">
          <a:xfrm>
            <a:off x="495417" y="3155773"/>
            <a:ext cx="3528391" cy="2706284"/>
          </a:xfrm>
          <a:prstGeom prst="rect">
            <a:avLst/>
          </a:prstGeom>
          <a:ln>
            <a:noFill/>
          </a:ln>
          <a:effectLst>
            <a:softEdge rad="112500"/>
          </a:effectLst>
        </p:spPr>
      </p:pic>
      <p:pic>
        <p:nvPicPr>
          <p:cNvPr id="8" name="Picture 7" descr="\\tlgfilesvr\data\Users\angli\Documents\Working files\Personal\Images\Machinery Images\Reform &amp; Aebbi\Reform @ Basildon\Hedgecutting\090620112908 - Copy.jpg"/>
          <p:cNvPicPr/>
          <p:nvPr/>
        </p:nvPicPr>
        <p:blipFill rotWithShape="1">
          <a:blip r:embed="rId3" cstate="print"/>
          <a:srcRect b="13406"/>
          <a:stretch/>
        </p:blipFill>
        <p:spPr bwMode="auto">
          <a:xfrm>
            <a:off x="467784" y="980728"/>
            <a:ext cx="3528391" cy="2308492"/>
          </a:xfrm>
          <a:prstGeom prst="rect">
            <a:avLst/>
          </a:prstGeom>
          <a:ln>
            <a:noFill/>
          </a:ln>
          <a:effectLst>
            <a:softEdge rad="112500"/>
          </a:effectLst>
        </p:spPr>
      </p:pic>
      <p:grpSp>
        <p:nvGrpSpPr>
          <p:cNvPr id="9" name="Group 8">
            <a:extLst>
              <a:ext uri="{FF2B5EF4-FFF2-40B4-BE49-F238E27FC236}">
                <a16:creationId xmlns:a16="http://schemas.microsoft.com/office/drawing/2014/main" id="{E261A63E-C4B8-47EF-991C-9F89ADE7114F}"/>
              </a:ext>
            </a:extLst>
          </p:cNvPr>
          <p:cNvGrpSpPr/>
          <p:nvPr/>
        </p:nvGrpSpPr>
        <p:grpSpPr>
          <a:xfrm>
            <a:off x="0" y="4948025"/>
            <a:ext cx="12192000" cy="1909975"/>
            <a:chOff x="0" y="4948025"/>
            <a:chExt cx="12192000" cy="1909975"/>
          </a:xfrm>
        </p:grpSpPr>
        <p:pic>
          <p:nvPicPr>
            <p:cNvPr id="10" name="Picture 9">
              <a:extLst>
                <a:ext uri="{FF2B5EF4-FFF2-40B4-BE49-F238E27FC236}">
                  <a16:creationId xmlns:a16="http://schemas.microsoft.com/office/drawing/2014/main" id="{8CF0385B-FC25-4CDB-B43B-F969AF057D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948025"/>
              <a:ext cx="12192000" cy="1909975"/>
            </a:xfrm>
            <a:prstGeom prst="rect">
              <a:avLst/>
            </a:prstGeom>
          </p:spPr>
        </p:pic>
        <p:grpSp>
          <p:nvGrpSpPr>
            <p:cNvPr id="11" name="Group 10">
              <a:extLst>
                <a:ext uri="{FF2B5EF4-FFF2-40B4-BE49-F238E27FC236}">
                  <a16:creationId xmlns:a16="http://schemas.microsoft.com/office/drawing/2014/main" id="{0C99942B-D57C-4AC6-AA64-F4B4C4E5FA82}"/>
                </a:ext>
              </a:extLst>
            </p:cNvPr>
            <p:cNvGrpSpPr/>
            <p:nvPr/>
          </p:nvGrpSpPr>
          <p:grpSpPr>
            <a:xfrm>
              <a:off x="119336" y="5733256"/>
              <a:ext cx="3287688" cy="1008112"/>
              <a:chOff x="119336" y="5733256"/>
              <a:chExt cx="3287688" cy="1008112"/>
            </a:xfrm>
          </p:grpSpPr>
          <p:sp>
            <p:nvSpPr>
              <p:cNvPr id="13" name="Rectangle 12">
                <a:extLst>
                  <a:ext uri="{FF2B5EF4-FFF2-40B4-BE49-F238E27FC236}">
                    <a16:creationId xmlns:a16="http://schemas.microsoft.com/office/drawing/2014/main" id="{C95E1D4F-7CDF-4F87-87BE-14A17E196278}"/>
                  </a:ext>
                </a:extLst>
              </p:cNvPr>
              <p:cNvSpPr/>
              <p:nvPr/>
            </p:nvSpPr>
            <p:spPr>
              <a:xfrm>
                <a:off x="119336" y="5733256"/>
                <a:ext cx="288032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540180A-60BF-44F9-8A0C-61194662C8D9}"/>
                  </a:ext>
                </a:extLst>
              </p:cNvPr>
              <p:cNvSpPr/>
              <p:nvPr/>
            </p:nvSpPr>
            <p:spPr>
              <a:xfrm>
                <a:off x="2830960" y="5899010"/>
                <a:ext cx="57606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2" name="Picture 11">
              <a:extLst>
                <a:ext uri="{FF2B5EF4-FFF2-40B4-BE49-F238E27FC236}">
                  <a16:creationId xmlns:a16="http://schemas.microsoft.com/office/drawing/2014/main" id="{CCCA7FF8-33A0-48A1-8A29-2F126F22B40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7061" y="5779602"/>
              <a:ext cx="2255765" cy="778563"/>
            </a:xfrm>
            <a:prstGeom prst="rect">
              <a:avLst/>
            </a:prstGeom>
          </p:spPr>
        </p:pic>
      </p:grpSp>
    </p:spTree>
    <p:extLst>
      <p:ext uri="{BB962C8B-B14F-4D97-AF65-F5344CB8AC3E}">
        <p14:creationId xmlns:p14="http://schemas.microsoft.com/office/powerpoint/2010/main" val="3456789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784" y="374426"/>
            <a:ext cx="10938933" cy="822326"/>
          </a:xfrm>
        </p:spPr>
        <p:txBody>
          <a:bodyPr/>
          <a:lstStyle/>
          <a:p>
            <a:r>
              <a:rPr lang="en-GB" dirty="0"/>
              <a:t> - whilst looking to the past for ideas</a:t>
            </a:r>
            <a:br>
              <a:rPr lang="en-GB" dirty="0"/>
            </a:br>
            <a:endParaRPr lang="en-GB" dirty="0"/>
          </a:p>
        </p:txBody>
      </p:sp>
      <p:sp>
        <p:nvSpPr>
          <p:cNvPr id="2" name="Content Placeholder 1"/>
          <p:cNvSpPr>
            <a:spLocks noGrp="1"/>
          </p:cNvSpPr>
          <p:nvPr>
            <p:ph idx="1"/>
          </p:nvPr>
        </p:nvSpPr>
        <p:spPr>
          <a:xfrm>
            <a:off x="467784" y="1362506"/>
            <a:ext cx="6204280" cy="3961746"/>
          </a:xfrm>
        </p:spPr>
        <p:txBody>
          <a:bodyPr/>
          <a:lstStyle/>
          <a:p>
            <a:pPr lvl="0">
              <a:buClr>
                <a:srgbClr val="10AE96"/>
              </a:buClr>
              <a:buFont typeface="Wingdings" panose="05000000000000000000" pitchFamily="2" charset="2"/>
              <a:buChar char="§"/>
            </a:pPr>
            <a:r>
              <a:rPr lang="en-GB" sz="1800" dirty="0"/>
              <a:t>Don't be afraid to think differently.  The  high speed tractor was originally seen as radical but now it’s the norm.</a:t>
            </a:r>
            <a:br>
              <a:rPr lang="en-GB" sz="1800" dirty="0"/>
            </a:br>
            <a:endParaRPr lang="en-GB" sz="1800" dirty="0"/>
          </a:p>
          <a:p>
            <a:pPr lvl="0">
              <a:buClr>
                <a:srgbClr val="10AE96"/>
              </a:buClr>
              <a:buFont typeface="Wingdings" panose="05000000000000000000" pitchFamily="2" charset="2"/>
              <a:buChar char="§"/>
            </a:pPr>
            <a:r>
              <a:rPr lang="en-GB" sz="1800" dirty="0"/>
              <a:t>More flexibility from power units is a must in today's marketplace, there’s no place for the one trick pony.</a:t>
            </a:r>
            <a:br>
              <a:rPr lang="en-GB" sz="1800" dirty="0"/>
            </a:br>
            <a:endParaRPr lang="en-GB" sz="1800" dirty="0"/>
          </a:p>
          <a:p>
            <a:pPr lvl="0">
              <a:buClr>
                <a:srgbClr val="10AE96"/>
              </a:buClr>
              <a:buFont typeface="Wingdings" panose="05000000000000000000" pitchFamily="2" charset="2"/>
              <a:buChar char="§"/>
            </a:pPr>
            <a:r>
              <a:rPr lang="en-GB" sz="1800" dirty="0"/>
              <a:t>Interchangeable units on a power unit – it’s not a new concept.</a:t>
            </a:r>
          </a:p>
          <a:p>
            <a:pPr lvl="0">
              <a:buClr>
                <a:srgbClr val="10AE96"/>
              </a:buClr>
              <a:buFont typeface="Wingdings" panose="05000000000000000000" pitchFamily="2" charset="2"/>
              <a:buChar char="§"/>
            </a:pPr>
            <a:r>
              <a:rPr lang="en-GB" sz="1800" dirty="0"/>
              <a:t>Upskilling has to be the way forward.</a:t>
            </a:r>
          </a:p>
          <a:p>
            <a:pPr marL="0" indent="0">
              <a:buClr>
                <a:srgbClr val="10AE96"/>
              </a:buClr>
              <a:buNone/>
            </a:pPr>
            <a:endParaRPr lang="en-GB" dirty="0"/>
          </a:p>
        </p:txBody>
      </p:sp>
      <p:pic>
        <p:nvPicPr>
          <p:cNvPr id="2050" name="Picture 2" descr="\\tlgfilesvr\data\Users\angli\Documents\Working files\Personal\Images\Past developments\speed_trantor1[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78910" y="1122258"/>
            <a:ext cx="2573928" cy="1750270"/>
          </a:xfrm>
          <a:prstGeom prst="rect">
            <a:avLst/>
          </a:prstGeom>
          <a:ln>
            <a:noFill/>
          </a:ln>
          <a:effectLst>
            <a:softEdge rad="112500"/>
          </a:effectLst>
          <a:extLst/>
        </p:spPr>
      </p:pic>
      <p:pic>
        <p:nvPicPr>
          <p:cNvPr id="2052" name="Picture 4" descr="\\tlgfilesvr\data\Users\angli\Documents\Working files\Personal\Images\Past developments\LT324 rotary.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752838" y="2208500"/>
            <a:ext cx="2275453" cy="1495832"/>
          </a:xfrm>
          <a:prstGeom prst="rect">
            <a:avLst/>
          </a:prstGeom>
          <a:ln>
            <a:noFill/>
          </a:ln>
          <a:effectLst>
            <a:softEdge rad="112500"/>
          </a:effectLst>
          <a:extLst/>
        </p:spPr>
      </p:pic>
      <p:pic>
        <p:nvPicPr>
          <p:cNvPr id="2051" name="Picture 3" descr="\\tlgfilesvr\data\Users\angli\Documents\Working files\Personal\Images\Past developments\HTL Landsman.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178910" y="3429000"/>
            <a:ext cx="3136584" cy="2104000"/>
          </a:xfrm>
          <a:prstGeom prst="rect">
            <a:avLst/>
          </a:prstGeom>
          <a:ln>
            <a:noFill/>
          </a:ln>
          <a:effectLst>
            <a:softEdge rad="112500"/>
          </a:effectLst>
          <a:extLst/>
        </p:spPr>
      </p:pic>
      <p:grpSp>
        <p:nvGrpSpPr>
          <p:cNvPr id="7" name="Group 6">
            <a:extLst>
              <a:ext uri="{FF2B5EF4-FFF2-40B4-BE49-F238E27FC236}">
                <a16:creationId xmlns:a16="http://schemas.microsoft.com/office/drawing/2014/main" id="{238F9282-D463-45BA-9E1B-770D3FCDA2A6}"/>
              </a:ext>
            </a:extLst>
          </p:cNvPr>
          <p:cNvGrpSpPr/>
          <p:nvPr/>
        </p:nvGrpSpPr>
        <p:grpSpPr>
          <a:xfrm>
            <a:off x="0" y="4948025"/>
            <a:ext cx="12192000" cy="1909975"/>
            <a:chOff x="0" y="4948025"/>
            <a:chExt cx="12192000" cy="1909975"/>
          </a:xfrm>
        </p:grpSpPr>
        <p:pic>
          <p:nvPicPr>
            <p:cNvPr id="8" name="Picture 7">
              <a:extLst>
                <a:ext uri="{FF2B5EF4-FFF2-40B4-BE49-F238E27FC236}">
                  <a16:creationId xmlns:a16="http://schemas.microsoft.com/office/drawing/2014/main" id="{D54A1156-967D-4DD2-A5EE-095EEACDE3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948025"/>
              <a:ext cx="12192000" cy="1909975"/>
            </a:xfrm>
            <a:prstGeom prst="rect">
              <a:avLst/>
            </a:prstGeom>
          </p:spPr>
        </p:pic>
        <p:grpSp>
          <p:nvGrpSpPr>
            <p:cNvPr id="9" name="Group 8">
              <a:extLst>
                <a:ext uri="{FF2B5EF4-FFF2-40B4-BE49-F238E27FC236}">
                  <a16:creationId xmlns:a16="http://schemas.microsoft.com/office/drawing/2014/main" id="{5F6B516C-BA52-431F-97DA-FAB7FE0C53C7}"/>
                </a:ext>
              </a:extLst>
            </p:cNvPr>
            <p:cNvGrpSpPr/>
            <p:nvPr/>
          </p:nvGrpSpPr>
          <p:grpSpPr>
            <a:xfrm>
              <a:off x="119336" y="5733256"/>
              <a:ext cx="3287688" cy="1008112"/>
              <a:chOff x="119336" y="5733256"/>
              <a:chExt cx="3287688" cy="1008112"/>
            </a:xfrm>
          </p:grpSpPr>
          <p:sp>
            <p:nvSpPr>
              <p:cNvPr id="11" name="Rectangle 10">
                <a:extLst>
                  <a:ext uri="{FF2B5EF4-FFF2-40B4-BE49-F238E27FC236}">
                    <a16:creationId xmlns:a16="http://schemas.microsoft.com/office/drawing/2014/main" id="{59C22A55-288A-42D3-925F-CFE24B87667B}"/>
                  </a:ext>
                </a:extLst>
              </p:cNvPr>
              <p:cNvSpPr/>
              <p:nvPr/>
            </p:nvSpPr>
            <p:spPr>
              <a:xfrm>
                <a:off x="119336" y="5733256"/>
                <a:ext cx="288032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EEC627A-2895-4B9C-8EC7-4AB0BF7FCF9E}"/>
                  </a:ext>
                </a:extLst>
              </p:cNvPr>
              <p:cNvSpPr/>
              <p:nvPr/>
            </p:nvSpPr>
            <p:spPr>
              <a:xfrm>
                <a:off x="2830960" y="5899010"/>
                <a:ext cx="57606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 name="Picture 9">
              <a:extLst>
                <a:ext uri="{FF2B5EF4-FFF2-40B4-BE49-F238E27FC236}">
                  <a16:creationId xmlns:a16="http://schemas.microsoft.com/office/drawing/2014/main" id="{DC3C29E3-1722-4DEA-A946-8D3604170F43}"/>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27061" y="5779602"/>
              <a:ext cx="2255765" cy="778563"/>
            </a:xfrm>
            <a:prstGeom prst="rect">
              <a:avLst/>
            </a:prstGeom>
          </p:spPr>
        </p:pic>
      </p:grpSp>
    </p:spTree>
    <p:extLst>
      <p:ext uri="{BB962C8B-B14F-4D97-AF65-F5344CB8AC3E}">
        <p14:creationId xmlns:p14="http://schemas.microsoft.com/office/powerpoint/2010/main" val="4066225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Future industry issues - climate, budgets, clients, skills, constraints</a:t>
            </a:r>
          </a:p>
        </p:txBody>
      </p:sp>
      <p:sp>
        <p:nvSpPr>
          <p:cNvPr id="3" name="Text Placeholder 2"/>
          <p:cNvSpPr>
            <a:spLocks noGrp="1"/>
          </p:cNvSpPr>
          <p:nvPr>
            <p:ph idx="1"/>
          </p:nvPr>
        </p:nvSpPr>
        <p:spPr>
          <a:xfrm>
            <a:off x="5904289" y="1434514"/>
            <a:ext cx="5952351" cy="4464496"/>
          </a:xfrm>
          <a:prstGeom prst="rect">
            <a:avLst/>
          </a:prstGeom>
        </p:spPr>
        <p:txBody>
          <a:bodyPr/>
          <a:lstStyle/>
          <a:p>
            <a:pPr lvl="0">
              <a:buClr>
                <a:srgbClr val="10AE96"/>
              </a:buClr>
              <a:buFont typeface="Wingdings" panose="05000000000000000000" pitchFamily="2" charset="2"/>
              <a:buChar char="§"/>
            </a:pPr>
            <a:r>
              <a:rPr lang="en-GB" sz="1800" dirty="0"/>
              <a:t>Climate and budget constraints mean changes to age old practices but we have the equipment to do the job?</a:t>
            </a:r>
          </a:p>
          <a:p>
            <a:pPr lvl="0">
              <a:buClr>
                <a:srgbClr val="10AE96"/>
              </a:buClr>
              <a:buFont typeface="Wingdings" panose="05000000000000000000" pitchFamily="2" charset="2"/>
              <a:buChar char="§"/>
            </a:pPr>
            <a:r>
              <a:rPr lang="en-GB" sz="1800" dirty="0"/>
              <a:t>People and machines are our biggest costs - how do we make them more productive?</a:t>
            </a:r>
          </a:p>
          <a:p>
            <a:pPr lvl="0">
              <a:buClr>
                <a:srgbClr val="10AE96"/>
              </a:buClr>
              <a:buFont typeface="Wingdings" panose="05000000000000000000" pitchFamily="2" charset="2"/>
              <a:buChar char="§"/>
            </a:pPr>
            <a:r>
              <a:rPr lang="en-GB" sz="1800" dirty="0"/>
              <a:t>Increasing fuel costs, what are the alternatives, if any; We have hybrid cars – what about hybrid mowers or tractors – don’t just restrict them to the golf course.</a:t>
            </a:r>
          </a:p>
          <a:p>
            <a:pPr lvl="0">
              <a:buClr>
                <a:srgbClr val="10AE96"/>
              </a:buClr>
              <a:buFont typeface="Wingdings" panose="05000000000000000000" pitchFamily="2" charset="2"/>
              <a:buChar char="§"/>
            </a:pPr>
            <a:r>
              <a:rPr lang="en-GB" sz="1800" dirty="0"/>
              <a:t>There is a serious skills shortage within the industry and difficulty in attracting people into it.</a:t>
            </a:r>
          </a:p>
          <a:p>
            <a:pPr lvl="0">
              <a:buClr>
                <a:srgbClr val="10AE96"/>
              </a:buClr>
              <a:buFont typeface="Wingdings" panose="05000000000000000000" pitchFamily="2" charset="2"/>
              <a:buChar char="§"/>
            </a:pPr>
            <a:r>
              <a:rPr lang="en-GB" sz="1800" dirty="0"/>
              <a:t>Robotic mowing has got to be the way forward – hasn’t it?</a:t>
            </a:r>
          </a:p>
        </p:txBody>
      </p:sp>
      <p:pic>
        <p:nvPicPr>
          <p:cNvPr id="1026" name="Picture 2" descr="C:\Access file\Personal\Presentations\John Deere presentation\IMG00529-20120720-1640.jpg"/>
          <p:cNvPicPr>
            <a:picLocks noGrp="1" noChangeAspect="1" noChangeArrowheads="1"/>
          </p:cNvPicPr>
          <p:nvPr>
            <p:ph type="pic" idx="4294967295"/>
          </p:nvPr>
        </p:nvPicPr>
        <p:blipFill>
          <a:blip r:embed="rId2" cstate="print"/>
          <a:srcRect l="12148" r="12148"/>
          <a:stretch>
            <a:fillRect/>
          </a:stretch>
        </p:blipFill>
        <p:spPr bwMode="auto">
          <a:xfrm>
            <a:off x="467784" y="1054515"/>
            <a:ext cx="5088057" cy="5040560"/>
          </a:xfrm>
          <a:prstGeom prst="rect">
            <a:avLst/>
          </a:prstGeom>
          <a:ln>
            <a:noFill/>
          </a:ln>
          <a:effectLst>
            <a:softEdge rad="112500"/>
          </a:effectLst>
        </p:spPr>
      </p:pic>
      <p:grpSp>
        <p:nvGrpSpPr>
          <p:cNvPr id="7" name="Group 6">
            <a:extLst>
              <a:ext uri="{FF2B5EF4-FFF2-40B4-BE49-F238E27FC236}">
                <a16:creationId xmlns:a16="http://schemas.microsoft.com/office/drawing/2014/main" id="{8F1DDE7E-8F5D-4CFB-B242-76A92AED08A5}"/>
              </a:ext>
            </a:extLst>
          </p:cNvPr>
          <p:cNvGrpSpPr/>
          <p:nvPr/>
        </p:nvGrpSpPr>
        <p:grpSpPr>
          <a:xfrm>
            <a:off x="0" y="4948025"/>
            <a:ext cx="12192000" cy="1909975"/>
            <a:chOff x="0" y="4948025"/>
            <a:chExt cx="12192000" cy="1909975"/>
          </a:xfrm>
        </p:grpSpPr>
        <p:pic>
          <p:nvPicPr>
            <p:cNvPr id="8" name="Picture 7">
              <a:extLst>
                <a:ext uri="{FF2B5EF4-FFF2-40B4-BE49-F238E27FC236}">
                  <a16:creationId xmlns:a16="http://schemas.microsoft.com/office/drawing/2014/main" id="{F9E563A6-0B58-4077-AF51-1C9E89560E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48025"/>
              <a:ext cx="12192000" cy="1909975"/>
            </a:xfrm>
            <a:prstGeom prst="rect">
              <a:avLst/>
            </a:prstGeom>
          </p:spPr>
        </p:pic>
        <p:grpSp>
          <p:nvGrpSpPr>
            <p:cNvPr id="9" name="Group 8">
              <a:extLst>
                <a:ext uri="{FF2B5EF4-FFF2-40B4-BE49-F238E27FC236}">
                  <a16:creationId xmlns:a16="http://schemas.microsoft.com/office/drawing/2014/main" id="{083C2BCC-ED48-46FF-BF87-DF16251E91D1}"/>
                </a:ext>
              </a:extLst>
            </p:cNvPr>
            <p:cNvGrpSpPr/>
            <p:nvPr/>
          </p:nvGrpSpPr>
          <p:grpSpPr>
            <a:xfrm>
              <a:off x="119336" y="5733256"/>
              <a:ext cx="3287688" cy="1008112"/>
              <a:chOff x="119336" y="5733256"/>
              <a:chExt cx="3287688" cy="1008112"/>
            </a:xfrm>
          </p:grpSpPr>
          <p:sp>
            <p:nvSpPr>
              <p:cNvPr id="11" name="Rectangle 10">
                <a:extLst>
                  <a:ext uri="{FF2B5EF4-FFF2-40B4-BE49-F238E27FC236}">
                    <a16:creationId xmlns:a16="http://schemas.microsoft.com/office/drawing/2014/main" id="{E1DC8A06-F4CF-499A-89CF-079BD09085AA}"/>
                  </a:ext>
                </a:extLst>
              </p:cNvPr>
              <p:cNvSpPr/>
              <p:nvPr/>
            </p:nvSpPr>
            <p:spPr>
              <a:xfrm>
                <a:off x="119336" y="5733256"/>
                <a:ext cx="288032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5083BA2-3B4F-40F4-B54C-268BF29B2CAC}"/>
                  </a:ext>
                </a:extLst>
              </p:cNvPr>
              <p:cNvSpPr/>
              <p:nvPr/>
            </p:nvSpPr>
            <p:spPr>
              <a:xfrm>
                <a:off x="2830960" y="5899010"/>
                <a:ext cx="57606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 name="Picture 9">
              <a:extLst>
                <a:ext uri="{FF2B5EF4-FFF2-40B4-BE49-F238E27FC236}">
                  <a16:creationId xmlns:a16="http://schemas.microsoft.com/office/drawing/2014/main" id="{64B75654-7B6F-448B-A0E8-C512248B44D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7061" y="5779602"/>
              <a:ext cx="2255765" cy="778563"/>
            </a:xfrm>
            <a:prstGeom prst="rect">
              <a:avLst/>
            </a:prstGeom>
          </p:spPr>
        </p:pic>
      </p:grpSp>
    </p:spTree>
    <p:extLst>
      <p:ext uri="{BB962C8B-B14F-4D97-AF65-F5344CB8AC3E}">
        <p14:creationId xmlns:p14="http://schemas.microsoft.com/office/powerpoint/2010/main" val="615393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2400" dirty="0"/>
              <a:t>Industry issues affecting both customer and supplier.</a:t>
            </a:r>
          </a:p>
        </p:txBody>
      </p:sp>
      <p:sp>
        <p:nvSpPr>
          <p:cNvPr id="3" name="Text Placeholder 2"/>
          <p:cNvSpPr>
            <a:spLocks noGrp="1"/>
          </p:cNvSpPr>
          <p:nvPr>
            <p:ph idx="1"/>
          </p:nvPr>
        </p:nvSpPr>
        <p:spPr>
          <a:xfrm>
            <a:off x="467784" y="1052736"/>
            <a:ext cx="11388856" cy="4127500"/>
          </a:xfrm>
        </p:spPr>
        <p:txBody>
          <a:bodyPr/>
          <a:lstStyle/>
          <a:p>
            <a:pPr>
              <a:buClr>
                <a:srgbClr val="10AE96"/>
              </a:buClr>
              <a:buFont typeface="Wingdings" panose="05000000000000000000" pitchFamily="2" charset="2"/>
              <a:buChar char="§"/>
            </a:pPr>
            <a:r>
              <a:rPr lang="en-GB" sz="1800" dirty="0">
                <a:solidFill>
                  <a:schemeClr val="tx1">
                    <a:lumMod val="75000"/>
                    <a:lumOff val="25000"/>
                  </a:schemeClr>
                </a:solidFill>
              </a:rPr>
              <a:t>Our industry is not glamorous, we don’t pay Rock Star wages and we’re not a high margin business awash with skilled staff and understanding clients. </a:t>
            </a:r>
          </a:p>
          <a:p>
            <a:pPr>
              <a:buClr>
                <a:srgbClr val="10AE96"/>
              </a:buClr>
              <a:buFont typeface="Wingdings" panose="05000000000000000000" pitchFamily="2" charset="2"/>
              <a:buChar char="§"/>
            </a:pPr>
            <a:r>
              <a:rPr lang="en-GB" sz="1800" dirty="0">
                <a:solidFill>
                  <a:schemeClr val="tx1">
                    <a:lumMod val="75000"/>
                    <a:lumOff val="25000"/>
                  </a:schemeClr>
                </a:solidFill>
              </a:rPr>
              <a:t>Machinery and equipment is not always treated as it should be, and in many cases not fully utilised, a throw back from Local Authority days in times of plenty.</a:t>
            </a:r>
          </a:p>
          <a:p>
            <a:pPr>
              <a:buClr>
                <a:srgbClr val="10AE96"/>
              </a:buClr>
              <a:buFont typeface="Wingdings" panose="05000000000000000000" pitchFamily="2" charset="2"/>
              <a:buChar char="§"/>
            </a:pPr>
            <a:r>
              <a:rPr lang="en-GB" sz="1800" dirty="0">
                <a:solidFill>
                  <a:schemeClr val="tx1">
                    <a:lumMod val="75000"/>
                    <a:lumOff val="25000"/>
                  </a:schemeClr>
                </a:solidFill>
              </a:rPr>
              <a:t>Delays in tender awards mean that when we need machines we need them tomorrow and when something breaks down we need the part yesterday.</a:t>
            </a:r>
          </a:p>
          <a:p>
            <a:pPr>
              <a:buClr>
                <a:srgbClr val="10AE96"/>
              </a:buClr>
              <a:buFont typeface="Wingdings" panose="05000000000000000000" pitchFamily="2" charset="2"/>
              <a:buChar char="§"/>
            </a:pPr>
            <a:r>
              <a:rPr lang="en-GB" sz="1800" dirty="0">
                <a:solidFill>
                  <a:schemeClr val="tx1">
                    <a:lumMod val="75000"/>
                    <a:lumOff val="25000"/>
                  </a:schemeClr>
                </a:solidFill>
              </a:rPr>
              <a:t>Todays economic climate dictates that everybody wants more for less with client inflexibility a major headache when budgets are squeezed and regimes change.</a:t>
            </a:r>
          </a:p>
          <a:p>
            <a:pPr>
              <a:buClr>
                <a:srgbClr val="10AE96"/>
              </a:buClr>
              <a:buFont typeface="Wingdings" panose="05000000000000000000" pitchFamily="2" charset="2"/>
              <a:buChar char="§"/>
            </a:pPr>
            <a:endParaRPr lang="en-GB" sz="1600" dirty="0">
              <a:solidFill>
                <a:schemeClr val="tx1">
                  <a:lumMod val="75000"/>
                  <a:lumOff val="25000"/>
                </a:schemeClr>
              </a:solidFill>
            </a:endParaRPr>
          </a:p>
          <a:p>
            <a:pPr>
              <a:buClr>
                <a:srgbClr val="10AE96"/>
              </a:buClr>
              <a:buNone/>
            </a:pPr>
            <a:endParaRPr lang="en-GB" sz="1600" dirty="0">
              <a:solidFill>
                <a:schemeClr val="tx1">
                  <a:lumMod val="75000"/>
                  <a:lumOff val="25000"/>
                </a:schemeClr>
              </a:solidFill>
            </a:endParaRPr>
          </a:p>
        </p:txBody>
      </p:sp>
      <p:pic>
        <p:nvPicPr>
          <p:cNvPr id="6" name="Picture 2" descr="C:\Access file\Personal\Presentations\Futurescape 2014\Images\th.jpg"/>
          <p:cNvPicPr>
            <a:picLocks noChangeAspect="1" noChangeArrowheads="1"/>
          </p:cNvPicPr>
          <p:nvPr/>
        </p:nvPicPr>
        <p:blipFill>
          <a:blip r:embed="rId2" cstate="print"/>
          <a:srcRect/>
          <a:stretch>
            <a:fillRect/>
          </a:stretch>
        </p:blipFill>
        <p:spPr bwMode="auto">
          <a:xfrm>
            <a:off x="2217492" y="3831971"/>
            <a:ext cx="2343150" cy="1829277"/>
          </a:xfrm>
          <a:prstGeom prst="rect">
            <a:avLst/>
          </a:prstGeom>
          <a:ln>
            <a:noFill/>
          </a:ln>
          <a:effectLst>
            <a:softEdge rad="112500"/>
          </a:effectLst>
        </p:spPr>
      </p:pic>
      <p:pic>
        <p:nvPicPr>
          <p:cNvPr id="7" name="Picture 3" descr="C:\Access file\Personal\Presentations\Futurescape 2014\Images\ransomes_parkway_2250_SF06MDJ_002[1].jpg"/>
          <p:cNvPicPr>
            <a:picLocks noChangeAspect="1" noChangeArrowheads="1"/>
          </p:cNvPicPr>
          <p:nvPr/>
        </p:nvPicPr>
        <p:blipFill>
          <a:blip r:embed="rId3" cstate="print"/>
          <a:srcRect/>
          <a:stretch>
            <a:fillRect/>
          </a:stretch>
        </p:blipFill>
        <p:spPr bwMode="auto">
          <a:xfrm>
            <a:off x="4860493" y="3850978"/>
            <a:ext cx="2232248" cy="1801981"/>
          </a:xfrm>
          <a:prstGeom prst="rect">
            <a:avLst/>
          </a:prstGeom>
          <a:ln>
            <a:noFill/>
          </a:ln>
          <a:effectLst>
            <a:softEdge rad="112500"/>
          </a:effectLst>
        </p:spPr>
      </p:pic>
      <p:pic>
        <p:nvPicPr>
          <p:cNvPr id="8" name="Picture 4" descr="C:\Access file\Personal\Presentations\Futurescape 2014\Images\Boughton Est03.JPG"/>
          <p:cNvPicPr>
            <a:picLocks noChangeAspect="1" noChangeArrowheads="1"/>
          </p:cNvPicPr>
          <p:nvPr/>
        </p:nvPicPr>
        <p:blipFill>
          <a:blip r:embed="rId4" cstate="print"/>
          <a:srcRect/>
          <a:stretch>
            <a:fillRect/>
          </a:stretch>
        </p:blipFill>
        <p:spPr bwMode="auto">
          <a:xfrm>
            <a:off x="7392592" y="3829244"/>
            <a:ext cx="2430960" cy="1823715"/>
          </a:xfrm>
          <a:prstGeom prst="rect">
            <a:avLst/>
          </a:prstGeom>
          <a:ln>
            <a:noFill/>
          </a:ln>
          <a:effectLst>
            <a:softEdge rad="112500"/>
          </a:effectLst>
        </p:spPr>
      </p:pic>
      <p:grpSp>
        <p:nvGrpSpPr>
          <p:cNvPr id="9" name="Group 8">
            <a:extLst>
              <a:ext uri="{FF2B5EF4-FFF2-40B4-BE49-F238E27FC236}">
                <a16:creationId xmlns:a16="http://schemas.microsoft.com/office/drawing/2014/main" id="{93E8A645-FA34-4E2A-9011-CD49D5AAAED8}"/>
              </a:ext>
            </a:extLst>
          </p:cNvPr>
          <p:cNvGrpSpPr/>
          <p:nvPr/>
        </p:nvGrpSpPr>
        <p:grpSpPr>
          <a:xfrm>
            <a:off x="0" y="4948025"/>
            <a:ext cx="12192000" cy="1909975"/>
            <a:chOff x="0" y="4948025"/>
            <a:chExt cx="12192000" cy="1909975"/>
          </a:xfrm>
        </p:grpSpPr>
        <p:pic>
          <p:nvPicPr>
            <p:cNvPr id="10" name="Picture 9">
              <a:extLst>
                <a:ext uri="{FF2B5EF4-FFF2-40B4-BE49-F238E27FC236}">
                  <a16:creationId xmlns:a16="http://schemas.microsoft.com/office/drawing/2014/main" id="{EF9167E1-4868-418A-93CD-03DF4A7C0E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948025"/>
              <a:ext cx="12192000" cy="1909975"/>
            </a:xfrm>
            <a:prstGeom prst="rect">
              <a:avLst/>
            </a:prstGeom>
          </p:spPr>
        </p:pic>
        <p:grpSp>
          <p:nvGrpSpPr>
            <p:cNvPr id="11" name="Group 10">
              <a:extLst>
                <a:ext uri="{FF2B5EF4-FFF2-40B4-BE49-F238E27FC236}">
                  <a16:creationId xmlns:a16="http://schemas.microsoft.com/office/drawing/2014/main" id="{2A42E1C9-C175-4D41-9A07-9E10C74575E0}"/>
                </a:ext>
              </a:extLst>
            </p:cNvPr>
            <p:cNvGrpSpPr/>
            <p:nvPr/>
          </p:nvGrpSpPr>
          <p:grpSpPr>
            <a:xfrm>
              <a:off x="119336" y="5733256"/>
              <a:ext cx="3287688" cy="1008112"/>
              <a:chOff x="119336" y="5733256"/>
              <a:chExt cx="3287688" cy="1008112"/>
            </a:xfrm>
          </p:grpSpPr>
          <p:sp>
            <p:nvSpPr>
              <p:cNvPr id="13" name="Rectangle 12">
                <a:extLst>
                  <a:ext uri="{FF2B5EF4-FFF2-40B4-BE49-F238E27FC236}">
                    <a16:creationId xmlns:a16="http://schemas.microsoft.com/office/drawing/2014/main" id="{1B1A1F54-C596-4D81-B059-E7A86F4188A5}"/>
                  </a:ext>
                </a:extLst>
              </p:cNvPr>
              <p:cNvSpPr/>
              <p:nvPr/>
            </p:nvSpPr>
            <p:spPr>
              <a:xfrm>
                <a:off x="119336" y="5733256"/>
                <a:ext cx="288032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A65D2DFE-0617-4DBC-90E1-71E184826CCF}"/>
                  </a:ext>
                </a:extLst>
              </p:cNvPr>
              <p:cNvSpPr/>
              <p:nvPr/>
            </p:nvSpPr>
            <p:spPr>
              <a:xfrm>
                <a:off x="2830960" y="5899010"/>
                <a:ext cx="57606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2" name="Picture 11">
              <a:extLst>
                <a:ext uri="{FF2B5EF4-FFF2-40B4-BE49-F238E27FC236}">
                  <a16:creationId xmlns:a16="http://schemas.microsoft.com/office/drawing/2014/main" id="{F6CDC422-7F17-4BCF-8B98-E959326B4F1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27061" y="5779602"/>
              <a:ext cx="2255765" cy="778563"/>
            </a:xfrm>
            <a:prstGeom prst="rect">
              <a:avLst/>
            </a:prstGeom>
          </p:spPr>
        </p:pic>
      </p:grpSp>
    </p:spTree>
    <p:extLst>
      <p:ext uri="{BB962C8B-B14F-4D97-AF65-F5344CB8AC3E}">
        <p14:creationId xmlns:p14="http://schemas.microsoft.com/office/powerpoint/2010/main" val="1676940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2400" dirty="0"/>
              <a:t>Industry issues affecting both customer and supplier.</a:t>
            </a:r>
          </a:p>
        </p:txBody>
      </p:sp>
      <p:sp>
        <p:nvSpPr>
          <p:cNvPr id="3" name="Text Placeholder 2"/>
          <p:cNvSpPr>
            <a:spLocks noGrp="1"/>
          </p:cNvSpPr>
          <p:nvPr>
            <p:ph idx="1"/>
          </p:nvPr>
        </p:nvSpPr>
        <p:spPr>
          <a:xfrm>
            <a:off x="467784" y="1029692"/>
            <a:ext cx="10938932" cy="4127500"/>
          </a:xfrm>
        </p:spPr>
        <p:txBody>
          <a:bodyPr/>
          <a:lstStyle/>
          <a:p>
            <a:pPr>
              <a:buClr>
                <a:srgbClr val="10AE96"/>
              </a:buClr>
              <a:buFont typeface="Wingdings" panose="05000000000000000000" pitchFamily="2" charset="2"/>
              <a:buChar char="§"/>
            </a:pPr>
            <a:r>
              <a:rPr lang="en-GB" sz="1800" dirty="0">
                <a:solidFill>
                  <a:schemeClr val="tx1">
                    <a:lumMod val="75000"/>
                    <a:lumOff val="25000"/>
                  </a:schemeClr>
                </a:solidFill>
              </a:rPr>
              <a:t>Climate change and the environment are high on clients agenda but realistic and workable solutions are currently difficult to implement due to lack suitable alternatives.</a:t>
            </a:r>
          </a:p>
          <a:p>
            <a:pPr>
              <a:buClr>
                <a:srgbClr val="10AE96"/>
              </a:buClr>
              <a:buFont typeface="Wingdings" panose="05000000000000000000" pitchFamily="2" charset="2"/>
              <a:buChar char="§"/>
            </a:pPr>
            <a:r>
              <a:rPr lang="en-GB" sz="1800" dirty="0">
                <a:solidFill>
                  <a:schemeClr val="tx1">
                    <a:lumMod val="75000"/>
                    <a:lumOff val="25000"/>
                  </a:schemeClr>
                </a:solidFill>
              </a:rPr>
              <a:t>A significant lack of skilled or inexperienced people within our industry at all levels is making the job more difficult and professionalism is suffering.</a:t>
            </a:r>
          </a:p>
          <a:p>
            <a:pPr>
              <a:buClr>
                <a:srgbClr val="10AE96"/>
              </a:buClr>
              <a:buFont typeface="Wingdings" panose="05000000000000000000" pitchFamily="2" charset="2"/>
              <a:buChar char="§"/>
            </a:pPr>
            <a:r>
              <a:rPr lang="en-GB" sz="1800" dirty="0">
                <a:solidFill>
                  <a:schemeClr val="tx1">
                    <a:lumMod val="75000"/>
                    <a:lumOff val="25000"/>
                  </a:schemeClr>
                </a:solidFill>
              </a:rPr>
              <a:t>Controversially I think the grounds maintenance industry is developing slower than agriculture or construction with the exception of fine turf and sports ground maintenance.</a:t>
            </a:r>
          </a:p>
          <a:p>
            <a:pPr>
              <a:buClr>
                <a:srgbClr val="10AE96"/>
              </a:buClr>
              <a:buFont typeface="Wingdings" panose="05000000000000000000" pitchFamily="2" charset="2"/>
              <a:buChar char="§"/>
            </a:pPr>
            <a:r>
              <a:rPr lang="en-GB" sz="1800" dirty="0">
                <a:solidFill>
                  <a:schemeClr val="tx1">
                    <a:lumMod val="75000"/>
                    <a:lumOff val="25000"/>
                  </a:schemeClr>
                </a:solidFill>
              </a:rPr>
              <a:t>Health &amp; Safety is becoming a greater influence on what we do and how we do it and has a significant affect on how the industry in general is viewed.</a:t>
            </a:r>
          </a:p>
          <a:p>
            <a:pPr marL="0" indent="0">
              <a:buClr>
                <a:srgbClr val="10AE96"/>
              </a:buClr>
              <a:buNone/>
            </a:pPr>
            <a:br>
              <a:rPr lang="en-GB" sz="1600" dirty="0">
                <a:solidFill>
                  <a:schemeClr val="tx1">
                    <a:lumMod val="75000"/>
                    <a:lumOff val="25000"/>
                  </a:schemeClr>
                </a:solidFill>
              </a:rPr>
            </a:br>
            <a:endParaRPr lang="en-GB" sz="1600" dirty="0">
              <a:solidFill>
                <a:schemeClr val="tx1">
                  <a:lumMod val="75000"/>
                  <a:lumOff val="25000"/>
                </a:schemeClr>
              </a:solidFill>
            </a:endParaRPr>
          </a:p>
          <a:p>
            <a:pPr>
              <a:buClr>
                <a:srgbClr val="10AE96"/>
              </a:buClr>
              <a:buNone/>
            </a:pPr>
            <a:endParaRPr lang="en-GB" sz="1600" dirty="0">
              <a:solidFill>
                <a:schemeClr val="tx1">
                  <a:lumMod val="75000"/>
                  <a:lumOff val="25000"/>
                </a:schemeClr>
              </a:solidFill>
            </a:endParaRPr>
          </a:p>
        </p:txBody>
      </p:sp>
      <p:pic>
        <p:nvPicPr>
          <p:cNvPr id="6" name="Picture 4" descr="\\Prestondc\purchasing&amp;machinery\Angus\My Pictures\Could do Better\Not a good look !.JPG"/>
          <p:cNvPicPr>
            <a:picLocks noChangeAspect="1" noChangeArrowheads="1"/>
          </p:cNvPicPr>
          <p:nvPr/>
        </p:nvPicPr>
        <p:blipFill>
          <a:blip r:embed="rId2" cstate="print"/>
          <a:srcRect/>
          <a:stretch>
            <a:fillRect/>
          </a:stretch>
        </p:blipFill>
        <p:spPr bwMode="auto">
          <a:xfrm>
            <a:off x="6201804" y="3789040"/>
            <a:ext cx="3350580" cy="1944216"/>
          </a:xfrm>
          <a:prstGeom prst="rect">
            <a:avLst/>
          </a:prstGeom>
          <a:ln>
            <a:noFill/>
          </a:ln>
          <a:effectLst>
            <a:softEdge rad="112500"/>
          </a:effectLst>
        </p:spPr>
      </p:pic>
      <p:pic>
        <p:nvPicPr>
          <p:cNvPr id="7" name="Picture 4" descr="\\tlgfilesvr\users\angli\Documents\Working files\Personal\Images\Health &amp; Safety images\Bad practice images\IMG00226-20120207-1453 - Copy.jpg"/>
          <p:cNvPicPr>
            <a:picLocks noChangeAspect="1" noChangeArrowheads="1"/>
          </p:cNvPicPr>
          <p:nvPr/>
        </p:nvPicPr>
        <p:blipFill>
          <a:blip r:embed="rId3" cstate="print"/>
          <a:srcRect/>
          <a:stretch>
            <a:fillRect/>
          </a:stretch>
        </p:blipFill>
        <p:spPr bwMode="auto">
          <a:xfrm>
            <a:off x="2637463" y="3776026"/>
            <a:ext cx="3440084" cy="1957230"/>
          </a:xfrm>
          <a:prstGeom prst="rect">
            <a:avLst/>
          </a:prstGeom>
          <a:ln>
            <a:noFill/>
          </a:ln>
          <a:effectLst>
            <a:softEdge rad="112500"/>
          </a:effectLst>
        </p:spPr>
      </p:pic>
      <p:grpSp>
        <p:nvGrpSpPr>
          <p:cNvPr id="8" name="Group 7">
            <a:extLst>
              <a:ext uri="{FF2B5EF4-FFF2-40B4-BE49-F238E27FC236}">
                <a16:creationId xmlns:a16="http://schemas.microsoft.com/office/drawing/2014/main" id="{17D5F009-0A8A-4ED3-964F-45EC036B06B7}"/>
              </a:ext>
            </a:extLst>
          </p:cNvPr>
          <p:cNvGrpSpPr/>
          <p:nvPr/>
        </p:nvGrpSpPr>
        <p:grpSpPr>
          <a:xfrm>
            <a:off x="0" y="4948025"/>
            <a:ext cx="12192000" cy="1909975"/>
            <a:chOff x="0" y="4948025"/>
            <a:chExt cx="12192000" cy="1909975"/>
          </a:xfrm>
        </p:grpSpPr>
        <p:pic>
          <p:nvPicPr>
            <p:cNvPr id="9" name="Picture 8">
              <a:extLst>
                <a:ext uri="{FF2B5EF4-FFF2-40B4-BE49-F238E27FC236}">
                  <a16:creationId xmlns:a16="http://schemas.microsoft.com/office/drawing/2014/main" id="{A7D5B638-2CE7-48AC-88CF-A5AAFB6158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948025"/>
              <a:ext cx="12192000" cy="1909975"/>
            </a:xfrm>
            <a:prstGeom prst="rect">
              <a:avLst/>
            </a:prstGeom>
          </p:spPr>
        </p:pic>
        <p:grpSp>
          <p:nvGrpSpPr>
            <p:cNvPr id="10" name="Group 9">
              <a:extLst>
                <a:ext uri="{FF2B5EF4-FFF2-40B4-BE49-F238E27FC236}">
                  <a16:creationId xmlns:a16="http://schemas.microsoft.com/office/drawing/2014/main" id="{F4ED28F0-CC8E-4195-B620-B8A58FD5BC1F}"/>
                </a:ext>
              </a:extLst>
            </p:cNvPr>
            <p:cNvGrpSpPr/>
            <p:nvPr/>
          </p:nvGrpSpPr>
          <p:grpSpPr>
            <a:xfrm>
              <a:off x="119336" y="5733256"/>
              <a:ext cx="3287688" cy="1008112"/>
              <a:chOff x="119336" y="5733256"/>
              <a:chExt cx="3287688" cy="1008112"/>
            </a:xfrm>
          </p:grpSpPr>
          <p:sp>
            <p:nvSpPr>
              <p:cNvPr id="12" name="Rectangle 11">
                <a:extLst>
                  <a:ext uri="{FF2B5EF4-FFF2-40B4-BE49-F238E27FC236}">
                    <a16:creationId xmlns:a16="http://schemas.microsoft.com/office/drawing/2014/main" id="{082B5739-609B-450D-87CB-D426F52FF3A6}"/>
                  </a:ext>
                </a:extLst>
              </p:cNvPr>
              <p:cNvSpPr/>
              <p:nvPr/>
            </p:nvSpPr>
            <p:spPr>
              <a:xfrm>
                <a:off x="119336" y="5733256"/>
                <a:ext cx="288032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43E0490-D09E-42BE-BF1D-9574161D6E54}"/>
                  </a:ext>
                </a:extLst>
              </p:cNvPr>
              <p:cNvSpPr/>
              <p:nvPr/>
            </p:nvSpPr>
            <p:spPr>
              <a:xfrm>
                <a:off x="2830960" y="5899010"/>
                <a:ext cx="57606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 name="Picture 10">
              <a:extLst>
                <a:ext uri="{FF2B5EF4-FFF2-40B4-BE49-F238E27FC236}">
                  <a16:creationId xmlns:a16="http://schemas.microsoft.com/office/drawing/2014/main" id="{2224DC79-05CB-4FCD-A445-23F55DF3FAA9}"/>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7061" y="5779602"/>
              <a:ext cx="2255765" cy="778563"/>
            </a:xfrm>
            <a:prstGeom prst="rect">
              <a:avLst/>
            </a:prstGeom>
          </p:spPr>
        </p:pic>
      </p:grpSp>
    </p:spTree>
    <p:extLst>
      <p:ext uri="{BB962C8B-B14F-4D97-AF65-F5344CB8AC3E}">
        <p14:creationId xmlns:p14="http://schemas.microsoft.com/office/powerpoint/2010/main" val="3565668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2400" dirty="0"/>
              <a:t>So what do we want from a dealership ?</a:t>
            </a:r>
          </a:p>
        </p:txBody>
      </p:sp>
      <p:sp>
        <p:nvSpPr>
          <p:cNvPr id="3" name="Text Placeholder 2"/>
          <p:cNvSpPr>
            <a:spLocks noGrp="1"/>
          </p:cNvSpPr>
          <p:nvPr>
            <p:ph idx="1"/>
          </p:nvPr>
        </p:nvSpPr>
        <p:spPr/>
        <p:txBody>
          <a:bodyPr/>
          <a:lstStyle/>
          <a:p>
            <a:pPr>
              <a:buClr>
                <a:srgbClr val="10AE96"/>
              </a:buClr>
              <a:buFont typeface="Wingdings" panose="05000000000000000000" pitchFamily="2" charset="2"/>
              <a:buChar char="§"/>
            </a:pPr>
            <a:r>
              <a:rPr lang="en-GB" sz="1800" dirty="0">
                <a:solidFill>
                  <a:schemeClr val="tx1">
                    <a:lumMod val="75000"/>
                    <a:lumOff val="25000"/>
                  </a:schemeClr>
                </a:solidFill>
              </a:rPr>
              <a:t>Good communication from both sides and an openness to discuss ideas and issues no matter how trivial or bizarre builds a good working relationship. </a:t>
            </a:r>
          </a:p>
          <a:p>
            <a:pPr>
              <a:buClr>
                <a:srgbClr val="10AE96"/>
              </a:buClr>
              <a:buFont typeface="Wingdings" panose="05000000000000000000" pitchFamily="2" charset="2"/>
              <a:buChar char="§"/>
            </a:pPr>
            <a:r>
              <a:rPr lang="en-GB" sz="1800" dirty="0">
                <a:solidFill>
                  <a:schemeClr val="tx1">
                    <a:lumMod val="75000"/>
                    <a:lumOff val="25000"/>
                  </a:schemeClr>
                </a:solidFill>
              </a:rPr>
              <a:t>When failures occur (and they will), work proactively to reach a solution, remember it may not be the operator/product/lack of maintenance/parts supply/dealer – delete where applicable, that’s at fault.</a:t>
            </a:r>
          </a:p>
          <a:p>
            <a:pPr>
              <a:buClr>
                <a:srgbClr val="10AE96"/>
              </a:buClr>
              <a:buFont typeface="Wingdings" panose="05000000000000000000" pitchFamily="2" charset="2"/>
              <a:buChar char="§"/>
            </a:pPr>
            <a:r>
              <a:rPr lang="en-GB" sz="1800" dirty="0">
                <a:solidFill>
                  <a:schemeClr val="tx1">
                    <a:lumMod val="75000"/>
                    <a:lumOff val="25000"/>
                  </a:schemeClr>
                </a:solidFill>
              </a:rPr>
              <a:t>Most of all understand your customer and listen to their problems, work with them to reach a solution; selling the product is easy – supporting it through its life so they come back again is the difficult bit.</a:t>
            </a:r>
          </a:p>
          <a:p>
            <a:pPr>
              <a:buFont typeface="Wingdings" panose="05000000000000000000" pitchFamily="2" charset="2"/>
              <a:buChar char="§"/>
            </a:pPr>
            <a:endParaRPr lang="en-GB" sz="1600" dirty="0">
              <a:solidFill>
                <a:schemeClr val="tx1">
                  <a:lumMod val="50000"/>
                  <a:lumOff val="50000"/>
                </a:schemeClr>
              </a:solidFill>
            </a:endParaRPr>
          </a:p>
          <a:p>
            <a:pPr>
              <a:buNone/>
            </a:pPr>
            <a:endParaRPr lang="en-GB" sz="1600" dirty="0">
              <a:solidFill>
                <a:schemeClr val="tx1">
                  <a:lumMod val="50000"/>
                  <a:lumOff val="50000"/>
                </a:schemeClr>
              </a:solidFill>
            </a:endParaRPr>
          </a:p>
          <a:p>
            <a:pPr>
              <a:buNone/>
            </a:pPr>
            <a:endParaRPr lang="en-GB" sz="1600" dirty="0">
              <a:solidFill>
                <a:schemeClr val="tx1">
                  <a:lumMod val="50000"/>
                  <a:lumOff val="50000"/>
                </a:schemeClr>
              </a:solidFill>
            </a:endParaRPr>
          </a:p>
        </p:txBody>
      </p:sp>
      <p:pic>
        <p:nvPicPr>
          <p:cNvPr id="6" name="Picture 4" descr="C:\Access file\Personal\Presentations\Futurescape 2014\Images\imagesRPC4Y3DB.jpg"/>
          <p:cNvPicPr>
            <a:picLocks noChangeAspect="1" noChangeArrowheads="1"/>
          </p:cNvPicPr>
          <p:nvPr/>
        </p:nvPicPr>
        <p:blipFill>
          <a:blip r:embed="rId2" cstate="print"/>
          <a:srcRect/>
          <a:stretch>
            <a:fillRect/>
          </a:stretch>
        </p:blipFill>
        <p:spPr bwMode="auto">
          <a:xfrm>
            <a:off x="5010940" y="3729755"/>
            <a:ext cx="2525221" cy="1872208"/>
          </a:xfrm>
          <a:prstGeom prst="rect">
            <a:avLst/>
          </a:prstGeom>
          <a:ln>
            <a:noFill/>
          </a:ln>
          <a:effectLst>
            <a:softEdge rad="112500"/>
          </a:effectLst>
        </p:spPr>
      </p:pic>
      <p:pic>
        <p:nvPicPr>
          <p:cNvPr id="7" name="Picture 2" descr="C:\Access file\Yammer\IMG-20141022-00938.jpg"/>
          <p:cNvPicPr>
            <a:picLocks noChangeAspect="1" noChangeArrowheads="1"/>
          </p:cNvPicPr>
          <p:nvPr/>
        </p:nvPicPr>
        <p:blipFill>
          <a:blip r:embed="rId3" cstate="print"/>
          <a:srcRect/>
          <a:stretch>
            <a:fillRect/>
          </a:stretch>
        </p:blipFill>
        <p:spPr bwMode="auto">
          <a:xfrm>
            <a:off x="2207568" y="3717032"/>
            <a:ext cx="2664296" cy="1872208"/>
          </a:xfrm>
          <a:prstGeom prst="rect">
            <a:avLst/>
          </a:prstGeom>
          <a:ln>
            <a:noFill/>
          </a:ln>
          <a:effectLst>
            <a:softEdge rad="112500"/>
          </a:effectLst>
        </p:spPr>
      </p:pic>
      <p:pic>
        <p:nvPicPr>
          <p:cNvPr id="8" name="Picture 3" descr="C:\Access file\Personal\Presentations\Futurescape 2014\Images\images1LW6HK1Q.jpg"/>
          <p:cNvPicPr>
            <a:picLocks noChangeAspect="1" noChangeArrowheads="1"/>
          </p:cNvPicPr>
          <p:nvPr/>
        </p:nvPicPr>
        <p:blipFill>
          <a:blip r:embed="rId4" cstate="print"/>
          <a:srcRect/>
          <a:stretch>
            <a:fillRect/>
          </a:stretch>
        </p:blipFill>
        <p:spPr bwMode="auto">
          <a:xfrm>
            <a:off x="7623553" y="3729755"/>
            <a:ext cx="2525897" cy="1872208"/>
          </a:xfrm>
          <a:prstGeom prst="rect">
            <a:avLst/>
          </a:prstGeom>
          <a:ln>
            <a:noFill/>
          </a:ln>
          <a:effectLst>
            <a:softEdge rad="112500"/>
          </a:effectLst>
        </p:spPr>
      </p:pic>
      <p:grpSp>
        <p:nvGrpSpPr>
          <p:cNvPr id="9" name="Group 8">
            <a:extLst>
              <a:ext uri="{FF2B5EF4-FFF2-40B4-BE49-F238E27FC236}">
                <a16:creationId xmlns:a16="http://schemas.microsoft.com/office/drawing/2014/main" id="{2340C9C8-4D63-48BC-86E3-E4709D830C92}"/>
              </a:ext>
            </a:extLst>
          </p:cNvPr>
          <p:cNvGrpSpPr/>
          <p:nvPr/>
        </p:nvGrpSpPr>
        <p:grpSpPr>
          <a:xfrm>
            <a:off x="0" y="4948025"/>
            <a:ext cx="12192000" cy="1909975"/>
            <a:chOff x="0" y="4948025"/>
            <a:chExt cx="12192000" cy="1909975"/>
          </a:xfrm>
        </p:grpSpPr>
        <p:pic>
          <p:nvPicPr>
            <p:cNvPr id="10" name="Picture 9">
              <a:extLst>
                <a:ext uri="{FF2B5EF4-FFF2-40B4-BE49-F238E27FC236}">
                  <a16:creationId xmlns:a16="http://schemas.microsoft.com/office/drawing/2014/main" id="{FF9EEA10-D5CF-4F10-8AC8-AF89633599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948025"/>
              <a:ext cx="12192000" cy="1909975"/>
            </a:xfrm>
            <a:prstGeom prst="rect">
              <a:avLst/>
            </a:prstGeom>
          </p:spPr>
        </p:pic>
        <p:grpSp>
          <p:nvGrpSpPr>
            <p:cNvPr id="11" name="Group 10">
              <a:extLst>
                <a:ext uri="{FF2B5EF4-FFF2-40B4-BE49-F238E27FC236}">
                  <a16:creationId xmlns:a16="http://schemas.microsoft.com/office/drawing/2014/main" id="{5862A5A2-9D34-4B54-A98D-4DB00E3963D5}"/>
                </a:ext>
              </a:extLst>
            </p:cNvPr>
            <p:cNvGrpSpPr/>
            <p:nvPr/>
          </p:nvGrpSpPr>
          <p:grpSpPr>
            <a:xfrm>
              <a:off x="119336" y="5733256"/>
              <a:ext cx="3287688" cy="1008112"/>
              <a:chOff x="119336" y="5733256"/>
              <a:chExt cx="3287688" cy="1008112"/>
            </a:xfrm>
          </p:grpSpPr>
          <p:sp>
            <p:nvSpPr>
              <p:cNvPr id="13" name="Rectangle 12">
                <a:extLst>
                  <a:ext uri="{FF2B5EF4-FFF2-40B4-BE49-F238E27FC236}">
                    <a16:creationId xmlns:a16="http://schemas.microsoft.com/office/drawing/2014/main" id="{DB577514-F8A9-4C3A-89C2-0C07319F4AFD}"/>
                  </a:ext>
                </a:extLst>
              </p:cNvPr>
              <p:cNvSpPr/>
              <p:nvPr/>
            </p:nvSpPr>
            <p:spPr>
              <a:xfrm>
                <a:off x="119336" y="5733256"/>
                <a:ext cx="288032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439CC299-BE5B-4102-B758-C812B16DE970}"/>
                  </a:ext>
                </a:extLst>
              </p:cNvPr>
              <p:cNvSpPr/>
              <p:nvPr/>
            </p:nvSpPr>
            <p:spPr>
              <a:xfrm>
                <a:off x="2830960" y="5899010"/>
                <a:ext cx="57606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2" name="Picture 11">
              <a:extLst>
                <a:ext uri="{FF2B5EF4-FFF2-40B4-BE49-F238E27FC236}">
                  <a16:creationId xmlns:a16="http://schemas.microsoft.com/office/drawing/2014/main" id="{FA92DE53-1289-4956-8C8F-E8BBD884772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27061" y="5779602"/>
              <a:ext cx="2255765" cy="778563"/>
            </a:xfrm>
            <a:prstGeom prst="rect">
              <a:avLst/>
            </a:prstGeom>
          </p:spPr>
        </p:pic>
      </p:grpSp>
    </p:spTree>
    <p:extLst>
      <p:ext uri="{BB962C8B-B14F-4D97-AF65-F5344CB8AC3E}">
        <p14:creationId xmlns:p14="http://schemas.microsoft.com/office/powerpoint/2010/main" val="1569228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2400" dirty="0"/>
              <a:t>So what do we want from a dealership ?</a:t>
            </a:r>
          </a:p>
        </p:txBody>
      </p:sp>
      <p:sp>
        <p:nvSpPr>
          <p:cNvPr id="3" name="Text Placeholder 2"/>
          <p:cNvSpPr>
            <a:spLocks noGrp="1"/>
          </p:cNvSpPr>
          <p:nvPr>
            <p:ph idx="1"/>
          </p:nvPr>
        </p:nvSpPr>
        <p:spPr/>
        <p:txBody>
          <a:bodyPr/>
          <a:lstStyle/>
          <a:p>
            <a:pPr>
              <a:buClr>
                <a:srgbClr val="10AE96"/>
              </a:buClr>
              <a:buFont typeface="Wingdings" panose="05000000000000000000" pitchFamily="2" charset="2"/>
              <a:buChar char="§"/>
            </a:pPr>
            <a:r>
              <a:rPr lang="en-GB" sz="1800" dirty="0">
                <a:solidFill>
                  <a:schemeClr val="tx1">
                    <a:lumMod val="75000"/>
                    <a:lumOff val="25000"/>
                  </a:schemeClr>
                </a:solidFill>
              </a:rPr>
              <a:t>Machinery demonstrations are part and parcel of the dealers role but it is important that these are done for the right reasons, don’t automatically expect an order at the end.</a:t>
            </a:r>
          </a:p>
          <a:p>
            <a:pPr>
              <a:buClr>
                <a:srgbClr val="10AE96"/>
              </a:buClr>
              <a:buFont typeface="Wingdings" panose="05000000000000000000" pitchFamily="2" charset="2"/>
              <a:buChar char="§"/>
            </a:pPr>
            <a:r>
              <a:rPr lang="en-GB" sz="1800" dirty="0">
                <a:solidFill>
                  <a:schemeClr val="tx1">
                    <a:lumMod val="75000"/>
                    <a:lumOff val="25000"/>
                  </a:schemeClr>
                </a:solidFill>
              </a:rPr>
              <a:t>Accidents will happen and its in all our interests to ensure their frequency is reduced and we learn from them by keeping health &amp; safety at the forefront of what we do.</a:t>
            </a:r>
          </a:p>
          <a:p>
            <a:pPr>
              <a:buClr>
                <a:srgbClr val="10AE96"/>
              </a:buClr>
              <a:buFont typeface="Wingdings" panose="05000000000000000000" pitchFamily="2" charset="2"/>
              <a:buChar char="§"/>
            </a:pPr>
            <a:r>
              <a:rPr lang="en-GB" sz="1800" dirty="0">
                <a:solidFill>
                  <a:schemeClr val="tx1">
                    <a:lumMod val="75000"/>
                    <a:lumOff val="25000"/>
                  </a:schemeClr>
                </a:solidFill>
              </a:rPr>
              <a:t>It’s not always about the initial cost of the equipment, we do a lot of work in the background with manufacturers and importers to ensure we are getting the right machine for the job and ease the pressure on the dealership which sometimes gets forgotten.</a:t>
            </a:r>
          </a:p>
          <a:p>
            <a:pPr>
              <a:buFont typeface="Wingdings" panose="05000000000000000000" pitchFamily="2" charset="2"/>
              <a:buChar char="§"/>
            </a:pPr>
            <a:endParaRPr lang="en-GB" sz="1600" dirty="0">
              <a:solidFill>
                <a:schemeClr val="tx1">
                  <a:lumMod val="50000"/>
                  <a:lumOff val="50000"/>
                </a:schemeClr>
              </a:solidFill>
            </a:endParaRPr>
          </a:p>
          <a:p>
            <a:pPr>
              <a:buFont typeface="Wingdings" panose="05000000000000000000" pitchFamily="2" charset="2"/>
              <a:buChar char="§"/>
            </a:pPr>
            <a:endParaRPr lang="en-GB" sz="1600" dirty="0">
              <a:solidFill>
                <a:schemeClr val="tx1">
                  <a:lumMod val="50000"/>
                  <a:lumOff val="50000"/>
                </a:schemeClr>
              </a:solidFill>
            </a:endParaRPr>
          </a:p>
          <a:p>
            <a:pPr>
              <a:buNone/>
            </a:pPr>
            <a:endParaRPr lang="en-GB" sz="1600" dirty="0">
              <a:solidFill>
                <a:schemeClr val="tx1">
                  <a:lumMod val="50000"/>
                  <a:lumOff val="50000"/>
                </a:schemeClr>
              </a:solidFill>
            </a:endParaRPr>
          </a:p>
          <a:p>
            <a:pPr>
              <a:buNone/>
            </a:pPr>
            <a:endParaRPr lang="en-GB" sz="1600" dirty="0">
              <a:solidFill>
                <a:schemeClr val="tx1">
                  <a:lumMod val="50000"/>
                  <a:lumOff val="50000"/>
                </a:schemeClr>
              </a:solidFill>
            </a:endParaRPr>
          </a:p>
        </p:txBody>
      </p:sp>
      <p:pic>
        <p:nvPicPr>
          <p:cNvPr id="7" name="Picture 2" descr="\\tlgfilesvr\data\Users\angli\Documents\Citrix - Working files\Personal\Images\Health &amp; Safety images\Ferris in canal\6109623.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943202" y="3731418"/>
            <a:ext cx="2559885" cy="17317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4" descr="\\Prestondc\purchasing&amp;machinery\Angus\Contract information\Northern Region\Leeds\728 accident\DSC00030.JPG"/>
          <p:cNvPicPr>
            <a:picLocks noChangeAspect="1" noChangeArrowheads="1"/>
          </p:cNvPicPr>
          <p:nvPr/>
        </p:nvPicPr>
        <p:blipFill>
          <a:blip r:embed="rId3" cstate="print"/>
          <a:srcRect/>
          <a:stretch>
            <a:fillRect/>
          </a:stretch>
        </p:blipFill>
        <p:spPr bwMode="auto">
          <a:xfrm>
            <a:off x="1809876" y="3731418"/>
            <a:ext cx="2964077" cy="1731786"/>
          </a:xfrm>
          <a:prstGeom prst="rect">
            <a:avLst/>
          </a:prstGeom>
          <a:ln>
            <a:noFill/>
          </a:ln>
          <a:effectLst>
            <a:softEdge rad="112500"/>
          </a:effectLst>
        </p:spPr>
      </p:pic>
      <p:pic>
        <p:nvPicPr>
          <p:cNvPr id="9" name="Picture 3" descr="C:\Access file\Personal\Pro Landscaper\Pro Landscaper - articles to do\End of an era\IMG-20140904-00836.jpg"/>
          <p:cNvPicPr>
            <a:picLocks noChangeAspect="1" noChangeArrowheads="1"/>
          </p:cNvPicPr>
          <p:nvPr/>
        </p:nvPicPr>
        <p:blipFill>
          <a:blip r:embed="rId4" cstate="print"/>
          <a:srcRect/>
          <a:stretch>
            <a:fillRect/>
          </a:stretch>
        </p:blipFill>
        <p:spPr bwMode="auto">
          <a:xfrm>
            <a:off x="5087888" y="3731418"/>
            <a:ext cx="2608592" cy="1731786"/>
          </a:xfrm>
          <a:prstGeom prst="rect">
            <a:avLst/>
          </a:prstGeom>
          <a:ln>
            <a:noFill/>
          </a:ln>
          <a:effectLst>
            <a:softEdge rad="112500"/>
          </a:effectLst>
        </p:spPr>
      </p:pic>
      <p:grpSp>
        <p:nvGrpSpPr>
          <p:cNvPr id="10" name="Group 9">
            <a:extLst>
              <a:ext uri="{FF2B5EF4-FFF2-40B4-BE49-F238E27FC236}">
                <a16:creationId xmlns:a16="http://schemas.microsoft.com/office/drawing/2014/main" id="{6DCAB7FF-F984-4465-9581-791023B611D7}"/>
              </a:ext>
            </a:extLst>
          </p:cNvPr>
          <p:cNvGrpSpPr/>
          <p:nvPr/>
        </p:nvGrpSpPr>
        <p:grpSpPr>
          <a:xfrm>
            <a:off x="0" y="4948025"/>
            <a:ext cx="12192000" cy="1909975"/>
            <a:chOff x="0" y="4948025"/>
            <a:chExt cx="12192000" cy="1909975"/>
          </a:xfrm>
        </p:grpSpPr>
        <p:pic>
          <p:nvPicPr>
            <p:cNvPr id="11" name="Picture 10">
              <a:extLst>
                <a:ext uri="{FF2B5EF4-FFF2-40B4-BE49-F238E27FC236}">
                  <a16:creationId xmlns:a16="http://schemas.microsoft.com/office/drawing/2014/main" id="{EC43B507-F77D-474B-8FB9-E324E1A257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948025"/>
              <a:ext cx="12192000" cy="1909975"/>
            </a:xfrm>
            <a:prstGeom prst="rect">
              <a:avLst/>
            </a:prstGeom>
          </p:spPr>
        </p:pic>
        <p:grpSp>
          <p:nvGrpSpPr>
            <p:cNvPr id="12" name="Group 11">
              <a:extLst>
                <a:ext uri="{FF2B5EF4-FFF2-40B4-BE49-F238E27FC236}">
                  <a16:creationId xmlns:a16="http://schemas.microsoft.com/office/drawing/2014/main" id="{8FBD3330-E596-4514-BAD8-E7147B8B5C3C}"/>
                </a:ext>
              </a:extLst>
            </p:cNvPr>
            <p:cNvGrpSpPr/>
            <p:nvPr/>
          </p:nvGrpSpPr>
          <p:grpSpPr>
            <a:xfrm>
              <a:off x="119336" y="5733256"/>
              <a:ext cx="3287688" cy="1008112"/>
              <a:chOff x="119336" y="5733256"/>
              <a:chExt cx="3287688" cy="1008112"/>
            </a:xfrm>
          </p:grpSpPr>
          <p:sp>
            <p:nvSpPr>
              <p:cNvPr id="14" name="Rectangle 13">
                <a:extLst>
                  <a:ext uri="{FF2B5EF4-FFF2-40B4-BE49-F238E27FC236}">
                    <a16:creationId xmlns:a16="http://schemas.microsoft.com/office/drawing/2014/main" id="{7BDD0FD4-9FF0-46FE-9137-82767E147C16}"/>
                  </a:ext>
                </a:extLst>
              </p:cNvPr>
              <p:cNvSpPr/>
              <p:nvPr/>
            </p:nvSpPr>
            <p:spPr>
              <a:xfrm>
                <a:off x="119336" y="5733256"/>
                <a:ext cx="288032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0ED98BC-EC90-4E16-8C02-7EAA93BC8AE9}"/>
                  </a:ext>
                </a:extLst>
              </p:cNvPr>
              <p:cNvSpPr/>
              <p:nvPr/>
            </p:nvSpPr>
            <p:spPr>
              <a:xfrm>
                <a:off x="2830960" y="5899010"/>
                <a:ext cx="57606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Picture 12">
              <a:extLst>
                <a:ext uri="{FF2B5EF4-FFF2-40B4-BE49-F238E27FC236}">
                  <a16:creationId xmlns:a16="http://schemas.microsoft.com/office/drawing/2014/main" id="{75341932-82CE-4307-AF8D-9D50FB8A8836}"/>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27061" y="5779602"/>
              <a:ext cx="2255765" cy="778563"/>
            </a:xfrm>
            <a:prstGeom prst="rect">
              <a:avLst/>
            </a:prstGeom>
          </p:spPr>
        </p:pic>
      </p:grpSp>
    </p:spTree>
    <p:extLst>
      <p:ext uri="{BB962C8B-B14F-4D97-AF65-F5344CB8AC3E}">
        <p14:creationId xmlns:p14="http://schemas.microsoft.com/office/powerpoint/2010/main" val="2326946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summary - the role of the dealer.</a:t>
            </a:r>
          </a:p>
        </p:txBody>
      </p:sp>
      <p:sp>
        <p:nvSpPr>
          <p:cNvPr id="8" name="Rectangle 7"/>
          <p:cNvSpPr/>
          <p:nvPr/>
        </p:nvSpPr>
        <p:spPr>
          <a:xfrm>
            <a:off x="372784" y="1124744"/>
            <a:ext cx="6945934" cy="4524315"/>
          </a:xfrm>
          <a:prstGeom prst="rect">
            <a:avLst/>
          </a:prstGeom>
        </p:spPr>
        <p:txBody>
          <a:bodyPr wrap="square">
            <a:spAutoFit/>
          </a:bodyPr>
          <a:lstStyle/>
          <a:p>
            <a:pPr marL="285750" indent="-285750">
              <a:buClr>
                <a:srgbClr val="10AE96"/>
              </a:buClr>
              <a:buFont typeface="Wingdings" panose="05000000000000000000" pitchFamily="2" charset="2"/>
              <a:buChar char="§"/>
            </a:pPr>
            <a:r>
              <a:rPr lang="en-GB" b="1" dirty="0">
                <a:solidFill>
                  <a:schemeClr val="tx1">
                    <a:lumMod val="75000"/>
                    <a:lumOff val="25000"/>
                  </a:schemeClr>
                </a:solidFill>
                <a:latin typeface="Calibri" panose="020F0502020204030204" pitchFamily="34" charset="0"/>
              </a:rPr>
              <a:t>Some may disagree but I firmly believe the local dealer with manufacturer support is a key  supporting asset for a national contractor.</a:t>
            </a:r>
          </a:p>
          <a:p>
            <a:pPr marL="285750" indent="-285750">
              <a:buClr>
                <a:srgbClr val="10AE96"/>
              </a:buClr>
              <a:buFont typeface="Wingdings" panose="05000000000000000000" pitchFamily="2" charset="2"/>
              <a:buChar char="§"/>
            </a:pPr>
            <a:endParaRPr lang="en-GB" b="1" dirty="0">
              <a:solidFill>
                <a:schemeClr val="tx1">
                  <a:lumMod val="75000"/>
                  <a:lumOff val="25000"/>
                </a:schemeClr>
              </a:solidFill>
              <a:latin typeface="Calibri" panose="020F0502020204030204" pitchFamily="34" charset="0"/>
            </a:endParaRPr>
          </a:p>
          <a:p>
            <a:pPr marL="285750" indent="-285750">
              <a:buClr>
                <a:srgbClr val="10AE96"/>
              </a:buClr>
              <a:buFont typeface="Wingdings" panose="05000000000000000000" pitchFamily="2" charset="2"/>
              <a:buChar char="§"/>
            </a:pPr>
            <a:r>
              <a:rPr lang="en-GB" b="1" dirty="0">
                <a:solidFill>
                  <a:schemeClr val="tx1">
                    <a:lumMod val="75000"/>
                    <a:lumOff val="25000"/>
                  </a:schemeClr>
                </a:solidFill>
                <a:latin typeface="Calibri" panose="020F0502020204030204" pitchFamily="34" charset="0"/>
              </a:rPr>
              <a:t>With national pricing agreed with the manufacturer or importer the sales team become the aftermarket support.    </a:t>
            </a:r>
          </a:p>
          <a:p>
            <a:pPr marL="285750" indent="-285750">
              <a:buClr>
                <a:srgbClr val="10AE96"/>
              </a:buClr>
              <a:buFont typeface="Wingdings" panose="05000000000000000000" pitchFamily="2" charset="2"/>
              <a:buChar char="§"/>
            </a:pPr>
            <a:endParaRPr lang="en-GB" b="1" dirty="0">
              <a:solidFill>
                <a:schemeClr val="tx1">
                  <a:lumMod val="75000"/>
                  <a:lumOff val="25000"/>
                </a:schemeClr>
              </a:solidFill>
              <a:latin typeface="Calibri" panose="020F0502020204030204" pitchFamily="34" charset="0"/>
            </a:endParaRPr>
          </a:p>
          <a:p>
            <a:pPr marL="285750" indent="-285750">
              <a:buClr>
                <a:srgbClr val="10AE96"/>
              </a:buClr>
              <a:buFont typeface="Wingdings" panose="05000000000000000000" pitchFamily="2" charset="2"/>
              <a:buChar char="§"/>
            </a:pPr>
            <a:r>
              <a:rPr lang="en-GB" b="1" dirty="0">
                <a:solidFill>
                  <a:schemeClr val="tx1">
                    <a:lumMod val="75000"/>
                    <a:lumOff val="25000"/>
                  </a:schemeClr>
                </a:solidFill>
                <a:latin typeface="Calibri" panose="020F0502020204030204" pitchFamily="34" charset="0"/>
              </a:rPr>
              <a:t>Service, repair, parts support and training is invaluable but don’t loose focus.</a:t>
            </a:r>
          </a:p>
          <a:p>
            <a:pPr marL="285750" indent="-285750">
              <a:buClr>
                <a:srgbClr val="10AE96"/>
              </a:buClr>
              <a:buFont typeface="Wingdings" panose="05000000000000000000" pitchFamily="2" charset="2"/>
              <a:buChar char="§"/>
            </a:pPr>
            <a:endParaRPr lang="en-GB" b="1" dirty="0">
              <a:solidFill>
                <a:schemeClr val="tx1">
                  <a:lumMod val="75000"/>
                  <a:lumOff val="25000"/>
                </a:schemeClr>
              </a:solidFill>
              <a:latin typeface="Calibri" panose="020F0502020204030204" pitchFamily="34" charset="0"/>
            </a:endParaRPr>
          </a:p>
          <a:p>
            <a:pPr marL="285750" indent="-285750">
              <a:buClr>
                <a:srgbClr val="10AE96"/>
              </a:buClr>
              <a:buFont typeface="Wingdings" panose="05000000000000000000" pitchFamily="2" charset="2"/>
              <a:buChar char="§"/>
            </a:pPr>
            <a:r>
              <a:rPr lang="en-GB" b="1" dirty="0">
                <a:solidFill>
                  <a:schemeClr val="tx1">
                    <a:lumMod val="75000"/>
                    <a:lumOff val="25000"/>
                  </a:schemeClr>
                </a:solidFill>
                <a:latin typeface="Calibri" panose="020F0502020204030204" pitchFamily="34" charset="0"/>
              </a:rPr>
              <a:t>With so many franchises available to the dealer, where does their loyalty lie – avoid collecting franchises you can’t support.</a:t>
            </a:r>
          </a:p>
          <a:p>
            <a:pPr marL="285750" indent="-285750">
              <a:buClr>
                <a:srgbClr val="10AE96"/>
              </a:buClr>
              <a:buFont typeface="Wingdings" panose="05000000000000000000" pitchFamily="2" charset="2"/>
              <a:buChar char="§"/>
            </a:pPr>
            <a:endParaRPr lang="en-GB" b="1" dirty="0">
              <a:solidFill>
                <a:schemeClr val="tx1">
                  <a:lumMod val="75000"/>
                  <a:lumOff val="25000"/>
                </a:schemeClr>
              </a:solidFill>
              <a:latin typeface="Calibri" panose="020F0502020204030204" pitchFamily="34" charset="0"/>
            </a:endParaRPr>
          </a:p>
          <a:p>
            <a:pPr marL="285750" indent="-285750">
              <a:buClr>
                <a:srgbClr val="10AE96"/>
              </a:buClr>
              <a:buFont typeface="Wingdings" panose="05000000000000000000" pitchFamily="2" charset="2"/>
              <a:buChar char="§"/>
            </a:pPr>
            <a:r>
              <a:rPr lang="en-GB" b="1" dirty="0">
                <a:solidFill>
                  <a:schemeClr val="tx1">
                    <a:lumMod val="75000"/>
                    <a:lumOff val="25000"/>
                  </a:schemeClr>
                </a:solidFill>
                <a:latin typeface="Calibri" panose="020F0502020204030204" pitchFamily="34" charset="0"/>
              </a:rPr>
              <a:t>A flashy showroom is very nice as long as the aftersales lives up to the front of house.</a:t>
            </a:r>
          </a:p>
          <a:p>
            <a:pPr>
              <a:buClr>
                <a:srgbClr val="10AE96"/>
              </a:buClr>
            </a:pPr>
            <a:endParaRPr lang="en-GB" dirty="0">
              <a:solidFill>
                <a:schemeClr val="tx1">
                  <a:lumMod val="75000"/>
                  <a:lumOff val="25000"/>
                </a:schemeClr>
              </a:solidFill>
            </a:endParaRPr>
          </a:p>
        </p:txBody>
      </p:sp>
      <p:pic>
        <p:nvPicPr>
          <p:cNvPr id="7" name="Picture 2" descr="C:\Access file\Personal\Images\Koppl visit\Koppl products.jpg"/>
          <p:cNvPicPr>
            <a:picLocks noChangeAspect="1" noChangeArrowheads="1"/>
          </p:cNvPicPr>
          <p:nvPr/>
        </p:nvPicPr>
        <p:blipFill>
          <a:blip r:embed="rId2" cstate="print"/>
          <a:srcRect/>
          <a:stretch>
            <a:fillRect/>
          </a:stretch>
        </p:blipFill>
        <p:spPr bwMode="auto">
          <a:xfrm>
            <a:off x="7697026" y="3209427"/>
            <a:ext cx="4116666" cy="2523829"/>
          </a:xfrm>
          <a:prstGeom prst="rect">
            <a:avLst/>
          </a:prstGeom>
          <a:ln>
            <a:noFill/>
          </a:ln>
          <a:effectLst>
            <a:softEdge rad="112500"/>
          </a:effectLst>
        </p:spPr>
      </p:pic>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38819" y="1045448"/>
            <a:ext cx="4274873" cy="2216021"/>
          </a:xfrm>
          <a:prstGeom prst="rect">
            <a:avLst/>
          </a:prstGeom>
          <a:ln>
            <a:noFill/>
          </a:ln>
          <a:effectLst>
            <a:softEdge rad="112500"/>
          </a:effectLst>
        </p:spPr>
      </p:pic>
      <p:grpSp>
        <p:nvGrpSpPr>
          <p:cNvPr id="9" name="Group 8">
            <a:extLst>
              <a:ext uri="{FF2B5EF4-FFF2-40B4-BE49-F238E27FC236}">
                <a16:creationId xmlns:a16="http://schemas.microsoft.com/office/drawing/2014/main" id="{2455B1F5-CFBE-4A16-9B6A-750232BCE69F}"/>
              </a:ext>
            </a:extLst>
          </p:cNvPr>
          <p:cNvGrpSpPr/>
          <p:nvPr/>
        </p:nvGrpSpPr>
        <p:grpSpPr>
          <a:xfrm>
            <a:off x="0" y="4948025"/>
            <a:ext cx="12192000" cy="1909975"/>
            <a:chOff x="0" y="4948025"/>
            <a:chExt cx="12192000" cy="1909975"/>
          </a:xfrm>
        </p:grpSpPr>
        <p:pic>
          <p:nvPicPr>
            <p:cNvPr id="11" name="Picture 10">
              <a:extLst>
                <a:ext uri="{FF2B5EF4-FFF2-40B4-BE49-F238E27FC236}">
                  <a16:creationId xmlns:a16="http://schemas.microsoft.com/office/drawing/2014/main" id="{4E20D5DF-206A-4983-8DF0-9EC2CF0E46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948025"/>
              <a:ext cx="12192000" cy="1909975"/>
            </a:xfrm>
            <a:prstGeom prst="rect">
              <a:avLst/>
            </a:prstGeom>
          </p:spPr>
        </p:pic>
        <p:grpSp>
          <p:nvGrpSpPr>
            <p:cNvPr id="12" name="Group 11">
              <a:extLst>
                <a:ext uri="{FF2B5EF4-FFF2-40B4-BE49-F238E27FC236}">
                  <a16:creationId xmlns:a16="http://schemas.microsoft.com/office/drawing/2014/main" id="{67C2FF9E-B802-4EBC-9C73-91431F577FA7}"/>
                </a:ext>
              </a:extLst>
            </p:cNvPr>
            <p:cNvGrpSpPr/>
            <p:nvPr/>
          </p:nvGrpSpPr>
          <p:grpSpPr>
            <a:xfrm>
              <a:off x="119336" y="5733256"/>
              <a:ext cx="3287688" cy="1008112"/>
              <a:chOff x="119336" y="5733256"/>
              <a:chExt cx="3287688" cy="1008112"/>
            </a:xfrm>
          </p:grpSpPr>
          <p:sp>
            <p:nvSpPr>
              <p:cNvPr id="14" name="Rectangle 13">
                <a:extLst>
                  <a:ext uri="{FF2B5EF4-FFF2-40B4-BE49-F238E27FC236}">
                    <a16:creationId xmlns:a16="http://schemas.microsoft.com/office/drawing/2014/main" id="{16142DA3-DC08-46E5-887D-E4C0D672FC05}"/>
                  </a:ext>
                </a:extLst>
              </p:cNvPr>
              <p:cNvSpPr/>
              <p:nvPr/>
            </p:nvSpPr>
            <p:spPr>
              <a:xfrm>
                <a:off x="119336" y="5733256"/>
                <a:ext cx="288032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3F3C1BF-AB0E-4D83-AEC5-1D4825F25178}"/>
                  </a:ext>
                </a:extLst>
              </p:cNvPr>
              <p:cNvSpPr/>
              <p:nvPr/>
            </p:nvSpPr>
            <p:spPr>
              <a:xfrm>
                <a:off x="2830960" y="5899010"/>
                <a:ext cx="57606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Picture 12">
              <a:extLst>
                <a:ext uri="{FF2B5EF4-FFF2-40B4-BE49-F238E27FC236}">
                  <a16:creationId xmlns:a16="http://schemas.microsoft.com/office/drawing/2014/main" id="{EE784D22-556A-40F2-B60D-29493C9CB8F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7061" y="5779602"/>
              <a:ext cx="2255765" cy="778563"/>
            </a:xfrm>
            <a:prstGeom prst="rect">
              <a:avLst/>
            </a:prstGeom>
          </p:spPr>
        </p:pic>
      </p:grpSp>
    </p:spTree>
    <p:extLst>
      <p:ext uri="{BB962C8B-B14F-4D97-AF65-F5344CB8AC3E}">
        <p14:creationId xmlns:p14="http://schemas.microsoft.com/office/powerpoint/2010/main" val="706492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826" y="56342"/>
            <a:ext cx="8204200" cy="692150"/>
          </a:xfrm>
        </p:spPr>
        <p:txBody>
          <a:bodyPr/>
          <a:lstStyle/>
          <a:p>
            <a:r>
              <a:rPr lang="en-GB" dirty="0"/>
              <a:t>Constantly challenge what you do and how you do it</a:t>
            </a:r>
          </a:p>
        </p:txBody>
      </p:sp>
      <p:pic>
        <p:nvPicPr>
          <p:cNvPr id="8" name="Content Placeholder 7" descr="\\tlgfilesvr\data\Users\angli\Documents\Working files\Personal\Images\Miscellaneous\image0013.jpg"/>
          <p:cNvPicPr>
            <a:picLocks noGrp="1"/>
          </p:cNvPicPr>
          <p:nvPr>
            <p:ph idx="1"/>
          </p:nvPr>
        </p:nvPicPr>
        <p:blipFill>
          <a:blip r:embed="rId2" cstate="print"/>
          <a:stretch>
            <a:fillRect/>
          </a:stretch>
        </p:blipFill>
        <p:spPr bwMode="auto">
          <a:xfrm>
            <a:off x="6384033" y="2740936"/>
            <a:ext cx="3931473" cy="3335635"/>
          </a:xfrm>
          <a:prstGeom prst="rect">
            <a:avLst/>
          </a:prstGeom>
          <a:ln>
            <a:noFill/>
          </a:ln>
          <a:effectLst>
            <a:softEdge rad="112500"/>
          </a:effectLst>
        </p:spPr>
      </p:pic>
      <p:sp>
        <p:nvSpPr>
          <p:cNvPr id="15" name="TextBox 14"/>
          <p:cNvSpPr txBox="1"/>
          <p:nvPr/>
        </p:nvSpPr>
        <p:spPr>
          <a:xfrm>
            <a:off x="6528048" y="1290679"/>
            <a:ext cx="3672409" cy="830997"/>
          </a:xfrm>
          <a:prstGeom prst="rect">
            <a:avLst/>
          </a:prstGeom>
          <a:noFill/>
        </p:spPr>
        <p:txBody>
          <a:bodyPr wrap="square" rtlCol="0">
            <a:spAutoFit/>
          </a:bodyPr>
          <a:lstStyle/>
          <a:p>
            <a:r>
              <a:rPr lang="en-GB" sz="1600" b="1" dirty="0">
                <a:latin typeface="Trebuchet MS" panose="020B0603020202020204" pitchFamily="34" charset="0"/>
              </a:rPr>
              <a:t>There’s nothing wrong with being a follower but it’s more fun and more rewarding being an innovator.</a:t>
            </a:r>
          </a:p>
        </p:txBody>
      </p:sp>
      <p:pic>
        <p:nvPicPr>
          <p:cNvPr id="2051" name="Picture 3" descr="\\tlgfilesvr\users\angli\Documents\Working files\Personal\Images\Miscellaneous\pic29866.jpg"/>
          <p:cNvPicPr>
            <a:picLocks noChangeAspect="1" noChangeArrowheads="1"/>
          </p:cNvPicPr>
          <p:nvPr/>
        </p:nvPicPr>
        <p:blipFill>
          <a:blip r:embed="rId3" cstate="print"/>
          <a:srcRect/>
          <a:stretch>
            <a:fillRect/>
          </a:stretch>
        </p:blipFill>
        <p:spPr bwMode="auto">
          <a:xfrm>
            <a:off x="1758947" y="1169034"/>
            <a:ext cx="4395978" cy="3363353"/>
          </a:xfrm>
          <a:prstGeom prst="rect">
            <a:avLst/>
          </a:prstGeom>
          <a:ln>
            <a:noFill/>
          </a:ln>
          <a:effectLst>
            <a:softEdge rad="112500"/>
          </a:effectLst>
        </p:spPr>
      </p:pic>
      <p:sp>
        <p:nvSpPr>
          <p:cNvPr id="12" name="TextBox 11"/>
          <p:cNvSpPr txBox="1"/>
          <p:nvPr/>
        </p:nvSpPr>
        <p:spPr>
          <a:xfrm>
            <a:off x="1891826" y="4581128"/>
            <a:ext cx="3816424" cy="830997"/>
          </a:xfrm>
          <a:prstGeom prst="rect">
            <a:avLst/>
          </a:prstGeom>
          <a:noFill/>
        </p:spPr>
        <p:txBody>
          <a:bodyPr wrap="square" rtlCol="0">
            <a:spAutoFit/>
          </a:bodyPr>
          <a:lstStyle/>
          <a:p>
            <a:r>
              <a:rPr lang="en-GB" sz="1600" b="1" dirty="0">
                <a:latin typeface="Trebuchet MS" panose="020B0603020202020204" pitchFamily="34" charset="0"/>
              </a:rPr>
              <a:t>We should all be working towards the same goals in an effort to make the industry better for all involved.</a:t>
            </a:r>
          </a:p>
        </p:txBody>
      </p:sp>
      <p:grpSp>
        <p:nvGrpSpPr>
          <p:cNvPr id="10" name="Group 9">
            <a:extLst>
              <a:ext uri="{FF2B5EF4-FFF2-40B4-BE49-F238E27FC236}">
                <a16:creationId xmlns:a16="http://schemas.microsoft.com/office/drawing/2014/main" id="{92477532-CEB9-4DF4-BC44-A01B68D8A5AE}"/>
              </a:ext>
            </a:extLst>
          </p:cNvPr>
          <p:cNvGrpSpPr/>
          <p:nvPr/>
        </p:nvGrpSpPr>
        <p:grpSpPr>
          <a:xfrm>
            <a:off x="0" y="4948025"/>
            <a:ext cx="12192000" cy="1909975"/>
            <a:chOff x="0" y="4948025"/>
            <a:chExt cx="12192000" cy="1909975"/>
          </a:xfrm>
        </p:grpSpPr>
        <p:pic>
          <p:nvPicPr>
            <p:cNvPr id="11" name="Picture 10">
              <a:extLst>
                <a:ext uri="{FF2B5EF4-FFF2-40B4-BE49-F238E27FC236}">
                  <a16:creationId xmlns:a16="http://schemas.microsoft.com/office/drawing/2014/main" id="{866C17DE-AA22-46D3-AF41-26AAB6519B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948025"/>
              <a:ext cx="12192000" cy="1909975"/>
            </a:xfrm>
            <a:prstGeom prst="rect">
              <a:avLst/>
            </a:prstGeom>
          </p:spPr>
        </p:pic>
        <p:grpSp>
          <p:nvGrpSpPr>
            <p:cNvPr id="13" name="Group 12">
              <a:extLst>
                <a:ext uri="{FF2B5EF4-FFF2-40B4-BE49-F238E27FC236}">
                  <a16:creationId xmlns:a16="http://schemas.microsoft.com/office/drawing/2014/main" id="{4A37EF73-009E-4E91-A6AC-E9E9835ACFAF}"/>
                </a:ext>
              </a:extLst>
            </p:cNvPr>
            <p:cNvGrpSpPr/>
            <p:nvPr/>
          </p:nvGrpSpPr>
          <p:grpSpPr>
            <a:xfrm>
              <a:off x="119336" y="5733256"/>
              <a:ext cx="3287688" cy="1008112"/>
              <a:chOff x="119336" y="5733256"/>
              <a:chExt cx="3287688" cy="1008112"/>
            </a:xfrm>
          </p:grpSpPr>
          <p:sp>
            <p:nvSpPr>
              <p:cNvPr id="16" name="Rectangle 15">
                <a:extLst>
                  <a:ext uri="{FF2B5EF4-FFF2-40B4-BE49-F238E27FC236}">
                    <a16:creationId xmlns:a16="http://schemas.microsoft.com/office/drawing/2014/main" id="{57976FEF-29CD-430C-A267-B2497838438F}"/>
                  </a:ext>
                </a:extLst>
              </p:cNvPr>
              <p:cNvSpPr/>
              <p:nvPr/>
            </p:nvSpPr>
            <p:spPr>
              <a:xfrm>
                <a:off x="119336" y="5733256"/>
                <a:ext cx="288032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58D37A98-79CC-4D7C-9253-AB98F1663B14}"/>
                  </a:ext>
                </a:extLst>
              </p:cNvPr>
              <p:cNvSpPr/>
              <p:nvPr/>
            </p:nvSpPr>
            <p:spPr>
              <a:xfrm>
                <a:off x="2830960" y="5899010"/>
                <a:ext cx="57606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a:extLst>
                <a:ext uri="{FF2B5EF4-FFF2-40B4-BE49-F238E27FC236}">
                  <a16:creationId xmlns:a16="http://schemas.microsoft.com/office/drawing/2014/main" id="{EC499DA5-F0D8-47F3-9D44-7880A2FAC5A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7061" y="5779602"/>
              <a:ext cx="2255765" cy="778563"/>
            </a:xfrm>
            <a:prstGeom prst="rect">
              <a:avLst/>
            </a:prstGeom>
          </p:spPr>
        </p:pic>
      </p:grpSp>
    </p:spTree>
    <p:extLst>
      <p:ext uri="{BB962C8B-B14F-4D97-AF65-F5344CB8AC3E}">
        <p14:creationId xmlns:p14="http://schemas.microsoft.com/office/powerpoint/2010/main" val="2918426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03512" y="0"/>
            <a:ext cx="8204200" cy="692150"/>
          </a:xfrm>
        </p:spPr>
        <p:txBody>
          <a:bodyPr/>
          <a:lstStyle/>
          <a:p>
            <a:r>
              <a:rPr lang="en-GB" dirty="0"/>
              <a:t>Angus Lindsay – Group Head of Assets and Fleet</a:t>
            </a:r>
          </a:p>
        </p:txBody>
      </p:sp>
      <p:pic>
        <p:nvPicPr>
          <p:cNvPr id="1027" name="Picture 3" descr="C:\Access file\Personal\Presentations\John Deere presentation\CNV00004.jpg"/>
          <p:cNvPicPr>
            <a:picLocks noGrp="1" noChangeAspect="1" noChangeArrowheads="1"/>
          </p:cNvPicPr>
          <p:nvPr>
            <p:ph idx="1"/>
          </p:nvPr>
        </p:nvPicPr>
        <p:blipFill rotWithShape="1">
          <a:blip r:embed="rId2" cstate="print"/>
          <a:srcRect t="14620" b="14809"/>
          <a:stretch/>
        </p:blipFill>
        <p:spPr bwMode="auto">
          <a:xfrm>
            <a:off x="0" y="836712"/>
            <a:ext cx="12192000" cy="5394234"/>
          </a:xfrm>
          <a:prstGeom prst="rect">
            <a:avLst/>
          </a:prstGeom>
          <a:ln>
            <a:noFill/>
          </a:ln>
          <a:effectLst>
            <a:softEdge rad="112500"/>
          </a:effectLst>
        </p:spPr>
      </p:pic>
      <p:sp>
        <p:nvSpPr>
          <p:cNvPr id="5" name="TextBox 4"/>
          <p:cNvSpPr txBox="1"/>
          <p:nvPr/>
        </p:nvSpPr>
        <p:spPr>
          <a:xfrm>
            <a:off x="3503712" y="1554750"/>
            <a:ext cx="1584176" cy="369332"/>
          </a:xfrm>
          <a:prstGeom prst="rect">
            <a:avLst/>
          </a:prstGeom>
          <a:noFill/>
        </p:spPr>
        <p:txBody>
          <a:bodyPr wrap="square" rtlCol="0">
            <a:spAutoFit/>
          </a:bodyPr>
          <a:lstStyle/>
          <a:p>
            <a:r>
              <a:rPr lang="en-GB" b="1" dirty="0">
                <a:solidFill>
                  <a:srgbClr val="10AE96"/>
                </a:solidFill>
              </a:rPr>
              <a:t>That’s me</a:t>
            </a:r>
          </a:p>
        </p:txBody>
      </p:sp>
      <p:cxnSp>
        <p:nvCxnSpPr>
          <p:cNvPr id="7" name="Straight Arrow Connector 6"/>
          <p:cNvCxnSpPr/>
          <p:nvPr/>
        </p:nvCxnSpPr>
        <p:spPr>
          <a:xfrm>
            <a:off x="4295800" y="1924082"/>
            <a:ext cx="504056" cy="1207594"/>
          </a:xfrm>
          <a:prstGeom prst="straightConnector1">
            <a:avLst/>
          </a:prstGeom>
          <a:ln w="28575">
            <a:solidFill>
              <a:srgbClr val="10AE96"/>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9DC7094-2BFF-4C87-8D79-392491FF723A}"/>
              </a:ext>
            </a:extLst>
          </p:cNvPr>
          <p:cNvGrpSpPr/>
          <p:nvPr/>
        </p:nvGrpSpPr>
        <p:grpSpPr>
          <a:xfrm>
            <a:off x="0" y="4948025"/>
            <a:ext cx="12192000" cy="1909975"/>
            <a:chOff x="0" y="4948025"/>
            <a:chExt cx="12192000" cy="1909975"/>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48025"/>
              <a:ext cx="12192000" cy="1909975"/>
            </a:xfrm>
            <a:prstGeom prst="rect">
              <a:avLst/>
            </a:prstGeom>
          </p:spPr>
        </p:pic>
        <p:grpSp>
          <p:nvGrpSpPr>
            <p:cNvPr id="8" name="Group 7">
              <a:extLst>
                <a:ext uri="{FF2B5EF4-FFF2-40B4-BE49-F238E27FC236}">
                  <a16:creationId xmlns:a16="http://schemas.microsoft.com/office/drawing/2014/main" id="{64A1CDF5-7A83-42EF-8132-6FAF07502235}"/>
                </a:ext>
              </a:extLst>
            </p:cNvPr>
            <p:cNvGrpSpPr/>
            <p:nvPr/>
          </p:nvGrpSpPr>
          <p:grpSpPr>
            <a:xfrm>
              <a:off x="119336" y="5733256"/>
              <a:ext cx="3287688" cy="1008112"/>
              <a:chOff x="119336" y="5733256"/>
              <a:chExt cx="3287688" cy="1008112"/>
            </a:xfrm>
          </p:grpSpPr>
          <p:sp>
            <p:nvSpPr>
              <p:cNvPr id="3" name="Rectangle 2">
                <a:extLst>
                  <a:ext uri="{FF2B5EF4-FFF2-40B4-BE49-F238E27FC236}">
                    <a16:creationId xmlns:a16="http://schemas.microsoft.com/office/drawing/2014/main" id="{975DEFF9-9B80-490F-97DE-E1CE0F45A178}"/>
                  </a:ext>
                </a:extLst>
              </p:cNvPr>
              <p:cNvSpPr/>
              <p:nvPr/>
            </p:nvSpPr>
            <p:spPr>
              <a:xfrm>
                <a:off x="119336" y="5733256"/>
                <a:ext cx="288032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F948879-3245-4FB7-858E-4C430C3AE9C9}"/>
                  </a:ext>
                </a:extLst>
              </p:cNvPr>
              <p:cNvSpPr/>
              <p:nvPr/>
            </p:nvSpPr>
            <p:spPr>
              <a:xfrm>
                <a:off x="2830960" y="5899010"/>
                <a:ext cx="57606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 name="Picture 9">
              <a:extLst>
                <a:ext uri="{FF2B5EF4-FFF2-40B4-BE49-F238E27FC236}">
                  <a16:creationId xmlns:a16="http://schemas.microsoft.com/office/drawing/2014/main" id="{8822E097-D7AE-468D-B359-3C81318086E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7061" y="5779602"/>
              <a:ext cx="2255765" cy="778563"/>
            </a:xfrm>
            <a:prstGeom prst="rect">
              <a:avLst/>
            </a:prstGeom>
          </p:spPr>
        </p:pic>
      </p:grpSp>
    </p:spTree>
    <p:extLst>
      <p:ext uri="{BB962C8B-B14F-4D97-AF65-F5344CB8AC3E}">
        <p14:creationId xmlns:p14="http://schemas.microsoft.com/office/powerpoint/2010/main" val="535785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Background in agriculture both in UK and overseas</a:t>
            </a:r>
          </a:p>
        </p:txBody>
      </p:sp>
      <p:pic>
        <p:nvPicPr>
          <p:cNvPr id="2050" name="Picture 2" descr="C:\Access file\Personal\Presentations\John Deere presentation\Calderdale-20131101-00348.jpg"/>
          <p:cNvPicPr>
            <a:picLocks noGrp="1" noChangeAspect="1" noChangeArrowheads="1"/>
          </p:cNvPicPr>
          <p:nvPr>
            <p:ph idx="1"/>
          </p:nvPr>
        </p:nvPicPr>
        <p:blipFill>
          <a:blip r:embed="rId2" cstate="print"/>
          <a:stretch>
            <a:fillRect/>
          </a:stretch>
        </p:blipFill>
        <p:spPr bwMode="auto">
          <a:xfrm>
            <a:off x="2279577" y="1196752"/>
            <a:ext cx="3095625" cy="4127500"/>
          </a:xfrm>
          <a:prstGeom prst="rect">
            <a:avLst/>
          </a:prstGeom>
          <a:ln>
            <a:noFill/>
          </a:ln>
          <a:effectLst>
            <a:softEdge rad="112500"/>
          </a:effectLst>
        </p:spPr>
      </p:pic>
      <p:pic>
        <p:nvPicPr>
          <p:cNvPr id="2051" name="Picture 3" descr="C:\Access file\Personal\Presentations\John Deere presentation\Calderdale-20131101-00350.jpg"/>
          <p:cNvPicPr>
            <a:picLocks noChangeAspect="1" noChangeArrowheads="1"/>
          </p:cNvPicPr>
          <p:nvPr/>
        </p:nvPicPr>
        <p:blipFill>
          <a:blip r:embed="rId3" cstate="print"/>
          <a:srcRect/>
          <a:stretch>
            <a:fillRect/>
          </a:stretch>
        </p:blipFill>
        <p:spPr bwMode="auto">
          <a:xfrm>
            <a:off x="5663953" y="1009539"/>
            <a:ext cx="3822163" cy="2304256"/>
          </a:xfrm>
          <a:prstGeom prst="rect">
            <a:avLst/>
          </a:prstGeom>
          <a:ln>
            <a:noFill/>
          </a:ln>
          <a:effectLst>
            <a:softEdge rad="112500"/>
          </a:effectLst>
        </p:spPr>
      </p:pic>
      <p:pic>
        <p:nvPicPr>
          <p:cNvPr id="2052" name="Picture 4" descr="C:\Access file\Personal\Presentations\John Deere presentation\Calderdale-20131101-00351.jpg"/>
          <p:cNvPicPr>
            <a:picLocks noChangeAspect="1" noChangeArrowheads="1"/>
          </p:cNvPicPr>
          <p:nvPr/>
        </p:nvPicPr>
        <p:blipFill>
          <a:blip r:embed="rId4" cstate="print"/>
          <a:srcRect/>
          <a:stretch>
            <a:fillRect/>
          </a:stretch>
        </p:blipFill>
        <p:spPr bwMode="auto">
          <a:xfrm>
            <a:off x="5669691" y="3429000"/>
            <a:ext cx="3816424" cy="2361456"/>
          </a:xfrm>
          <a:prstGeom prst="rect">
            <a:avLst/>
          </a:prstGeom>
          <a:ln>
            <a:noFill/>
          </a:ln>
          <a:effectLst>
            <a:softEdge rad="112500"/>
          </a:effectLst>
        </p:spPr>
      </p:pic>
      <p:grpSp>
        <p:nvGrpSpPr>
          <p:cNvPr id="6" name="Group 5">
            <a:extLst>
              <a:ext uri="{FF2B5EF4-FFF2-40B4-BE49-F238E27FC236}">
                <a16:creationId xmlns:a16="http://schemas.microsoft.com/office/drawing/2014/main" id="{1B321ADB-E601-4BCD-9C56-FA175DCC0A63}"/>
              </a:ext>
            </a:extLst>
          </p:cNvPr>
          <p:cNvGrpSpPr/>
          <p:nvPr/>
        </p:nvGrpSpPr>
        <p:grpSpPr>
          <a:xfrm>
            <a:off x="0" y="4948025"/>
            <a:ext cx="12192000" cy="1909975"/>
            <a:chOff x="0" y="4948025"/>
            <a:chExt cx="12192000" cy="1909975"/>
          </a:xfrm>
        </p:grpSpPr>
        <p:pic>
          <p:nvPicPr>
            <p:cNvPr id="7" name="Picture 6">
              <a:extLst>
                <a:ext uri="{FF2B5EF4-FFF2-40B4-BE49-F238E27FC236}">
                  <a16:creationId xmlns:a16="http://schemas.microsoft.com/office/drawing/2014/main" id="{6FA9BE45-A5EB-498C-831C-28DE1EC72D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948025"/>
              <a:ext cx="12192000" cy="1909975"/>
            </a:xfrm>
            <a:prstGeom prst="rect">
              <a:avLst/>
            </a:prstGeom>
          </p:spPr>
        </p:pic>
        <p:grpSp>
          <p:nvGrpSpPr>
            <p:cNvPr id="8" name="Group 7">
              <a:extLst>
                <a:ext uri="{FF2B5EF4-FFF2-40B4-BE49-F238E27FC236}">
                  <a16:creationId xmlns:a16="http://schemas.microsoft.com/office/drawing/2014/main" id="{C1007282-1863-4B26-855D-A53C04006CFB}"/>
                </a:ext>
              </a:extLst>
            </p:cNvPr>
            <p:cNvGrpSpPr/>
            <p:nvPr/>
          </p:nvGrpSpPr>
          <p:grpSpPr>
            <a:xfrm>
              <a:off x="119336" y="5733256"/>
              <a:ext cx="3287688" cy="1008112"/>
              <a:chOff x="119336" y="5733256"/>
              <a:chExt cx="3287688" cy="1008112"/>
            </a:xfrm>
          </p:grpSpPr>
          <p:sp>
            <p:nvSpPr>
              <p:cNvPr id="10" name="Rectangle 9">
                <a:extLst>
                  <a:ext uri="{FF2B5EF4-FFF2-40B4-BE49-F238E27FC236}">
                    <a16:creationId xmlns:a16="http://schemas.microsoft.com/office/drawing/2014/main" id="{634FF58B-F954-45B8-BB8F-CAC4FFF02B90}"/>
                  </a:ext>
                </a:extLst>
              </p:cNvPr>
              <p:cNvSpPr/>
              <p:nvPr/>
            </p:nvSpPr>
            <p:spPr>
              <a:xfrm>
                <a:off x="119336" y="5733256"/>
                <a:ext cx="288032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2FD33A0-CFB2-4546-8457-5A3C13B2FC9B}"/>
                  </a:ext>
                </a:extLst>
              </p:cNvPr>
              <p:cNvSpPr/>
              <p:nvPr/>
            </p:nvSpPr>
            <p:spPr>
              <a:xfrm>
                <a:off x="2830960" y="5899010"/>
                <a:ext cx="57606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 name="Picture 8">
              <a:extLst>
                <a:ext uri="{FF2B5EF4-FFF2-40B4-BE49-F238E27FC236}">
                  <a16:creationId xmlns:a16="http://schemas.microsoft.com/office/drawing/2014/main" id="{621D4697-B239-4685-BE54-227A8B48BF30}"/>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27061" y="5779602"/>
              <a:ext cx="2255765" cy="778563"/>
            </a:xfrm>
            <a:prstGeom prst="rect">
              <a:avLst/>
            </a:prstGeom>
          </p:spPr>
        </p:pic>
      </p:grpSp>
    </p:spTree>
    <p:extLst>
      <p:ext uri="{BB962C8B-B14F-4D97-AF65-F5344CB8AC3E}">
        <p14:creationId xmlns:p14="http://schemas.microsoft.com/office/powerpoint/2010/main" val="2193691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F2EC01-26E1-4ABD-BE3F-A20FCBC69027}"/>
              </a:ext>
            </a:extLst>
          </p:cNvPr>
          <p:cNvSpPr/>
          <p:nvPr/>
        </p:nvSpPr>
        <p:spPr>
          <a:xfrm>
            <a:off x="623392" y="620688"/>
            <a:ext cx="10945216" cy="4032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271DEE30-6462-41E9-B1C5-234BF448539F}"/>
              </a:ext>
            </a:extLst>
          </p:cNvPr>
          <p:cNvGrpSpPr/>
          <p:nvPr/>
        </p:nvGrpSpPr>
        <p:grpSpPr>
          <a:xfrm>
            <a:off x="2327168" y="1653274"/>
            <a:ext cx="7537664" cy="2984947"/>
            <a:chOff x="2830148" y="1916832"/>
            <a:chExt cx="6628482" cy="2624907"/>
          </a:xfrm>
        </p:grpSpPr>
        <p:pic>
          <p:nvPicPr>
            <p:cNvPr id="4" name="Picture 3">
              <a:extLst>
                <a:ext uri="{FF2B5EF4-FFF2-40B4-BE49-F238E27FC236}">
                  <a16:creationId xmlns:a16="http://schemas.microsoft.com/office/drawing/2014/main" id="{0BD1BAF0-B8A5-4BAB-B351-723D7997E11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31704" y="1916832"/>
              <a:ext cx="4989576" cy="1722120"/>
            </a:xfrm>
            <a:prstGeom prst="rect">
              <a:avLst/>
            </a:prstGeom>
          </p:spPr>
        </p:pic>
        <p:pic>
          <p:nvPicPr>
            <p:cNvPr id="5" name="Picture 4">
              <a:extLst>
                <a:ext uri="{FF2B5EF4-FFF2-40B4-BE49-F238E27FC236}">
                  <a16:creationId xmlns:a16="http://schemas.microsoft.com/office/drawing/2014/main" id="{5E054C3C-BAC2-4701-B682-8AF466D5E70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830148" y="3410632"/>
              <a:ext cx="6628482" cy="1131107"/>
            </a:xfrm>
            <a:prstGeom prst="rect">
              <a:avLst/>
            </a:prstGeom>
          </p:spPr>
        </p:pic>
      </p:grpSp>
    </p:spTree>
    <p:extLst>
      <p:ext uri="{BB962C8B-B14F-4D97-AF65-F5344CB8AC3E}">
        <p14:creationId xmlns:p14="http://schemas.microsoft.com/office/powerpoint/2010/main" val="2369668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l="-152" t="6222" r="152" b="24062"/>
          <a:stretch/>
        </p:blipFill>
        <p:spPr>
          <a:xfrm>
            <a:off x="-84348" y="827890"/>
            <a:ext cx="12360696" cy="5726350"/>
          </a:xfrm>
          <a:prstGeom prst="rect">
            <a:avLst/>
          </a:prstGeom>
          <a:ln>
            <a:noFill/>
          </a:ln>
          <a:effectLst>
            <a:softEdge rad="112500"/>
          </a:effectLst>
        </p:spPr>
      </p:pic>
      <p:sp>
        <p:nvSpPr>
          <p:cNvPr id="4" name="Title 3"/>
          <p:cNvSpPr>
            <a:spLocks noGrp="1"/>
          </p:cNvSpPr>
          <p:nvPr>
            <p:ph type="title"/>
          </p:nvPr>
        </p:nvSpPr>
        <p:spPr/>
        <p:txBody>
          <a:bodyPr/>
          <a:lstStyle/>
          <a:p>
            <a:r>
              <a:rPr lang="en-GB" dirty="0"/>
              <a:t>Who we are and what we do</a:t>
            </a:r>
          </a:p>
        </p:txBody>
      </p:sp>
      <p:grpSp>
        <p:nvGrpSpPr>
          <p:cNvPr id="7" name="Group 6">
            <a:extLst>
              <a:ext uri="{FF2B5EF4-FFF2-40B4-BE49-F238E27FC236}">
                <a16:creationId xmlns:a16="http://schemas.microsoft.com/office/drawing/2014/main" id="{D09A8A33-561C-4C7C-A04B-8575D123CB47}"/>
              </a:ext>
            </a:extLst>
          </p:cNvPr>
          <p:cNvGrpSpPr/>
          <p:nvPr/>
        </p:nvGrpSpPr>
        <p:grpSpPr>
          <a:xfrm>
            <a:off x="0" y="4948025"/>
            <a:ext cx="12192000" cy="1909975"/>
            <a:chOff x="0" y="4948025"/>
            <a:chExt cx="12192000" cy="1909975"/>
          </a:xfrm>
        </p:grpSpPr>
        <p:pic>
          <p:nvPicPr>
            <p:cNvPr id="9" name="Picture 8">
              <a:extLst>
                <a:ext uri="{FF2B5EF4-FFF2-40B4-BE49-F238E27FC236}">
                  <a16:creationId xmlns:a16="http://schemas.microsoft.com/office/drawing/2014/main" id="{8634320D-DF33-45B5-8A59-3A03DA2F8F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948025"/>
              <a:ext cx="12192000" cy="1909975"/>
            </a:xfrm>
            <a:prstGeom prst="rect">
              <a:avLst/>
            </a:prstGeom>
          </p:spPr>
        </p:pic>
        <p:grpSp>
          <p:nvGrpSpPr>
            <p:cNvPr id="10" name="Group 9">
              <a:extLst>
                <a:ext uri="{FF2B5EF4-FFF2-40B4-BE49-F238E27FC236}">
                  <a16:creationId xmlns:a16="http://schemas.microsoft.com/office/drawing/2014/main" id="{EDBA9C03-0F21-42F1-BE6D-1124E14D81A7}"/>
                </a:ext>
              </a:extLst>
            </p:cNvPr>
            <p:cNvGrpSpPr/>
            <p:nvPr/>
          </p:nvGrpSpPr>
          <p:grpSpPr>
            <a:xfrm>
              <a:off x="119336" y="5733256"/>
              <a:ext cx="3287688" cy="1008112"/>
              <a:chOff x="119336" y="5733256"/>
              <a:chExt cx="3287688" cy="1008112"/>
            </a:xfrm>
          </p:grpSpPr>
          <p:sp>
            <p:nvSpPr>
              <p:cNvPr id="12" name="Rectangle 11">
                <a:extLst>
                  <a:ext uri="{FF2B5EF4-FFF2-40B4-BE49-F238E27FC236}">
                    <a16:creationId xmlns:a16="http://schemas.microsoft.com/office/drawing/2014/main" id="{7C26EF5E-F3E0-4789-898E-C237C908EE68}"/>
                  </a:ext>
                </a:extLst>
              </p:cNvPr>
              <p:cNvSpPr/>
              <p:nvPr/>
            </p:nvSpPr>
            <p:spPr>
              <a:xfrm>
                <a:off x="119336" y="5733256"/>
                <a:ext cx="288032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0FE2BCF-9AF1-4285-B13D-CB526DA2A9B8}"/>
                  </a:ext>
                </a:extLst>
              </p:cNvPr>
              <p:cNvSpPr/>
              <p:nvPr/>
            </p:nvSpPr>
            <p:spPr>
              <a:xfrm>
                <a:off x="2830960" y="5899010"/>
                <a:ext cx="57606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 name="Picture 10">
              <a:extLst>
                <a:ext uri="{FF2B5EF4-FFF2-40B4-BE49-F238E27FC236}">
                  <a16:creationId xmlns:a16="http://schemas.microsoft.com/office/drawing/2014/main" id="{D9DF1371-FBC9-415B-B1E2-4B420687CF8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7061" y="5779602"/>
              <a:ext cx="2255765" cy="778563"/>
            </a:xfrm>
            <a:prstGeom prst="rect">
              <a:avLst/>
            </a:prstGeom>
          </p:spPr>
        </p:pic>
      </p:grpSp>
      <p:pic>
        <p:nvPicPr>
          <p:cNvPr id="6" name="Picture 5"/>
          <p:cNvPicPr>
            <a:picLocks noChangeAspect="1"/>
          </p:cNvPicPr>
          <p:nvPr/>
        </p:nvPicPr>
        <p:blipFill rotWithShape="1">
          <a:blip r:embed="rId6" cstate="email">
            <a:extLst>
              <a:ext uri="{28A0092B-C50C-407E-A947-70E740481C1C}">
                <a14:useLocalDpi xmlns:a14="http://schemas.microsoft.com/office/drawing/2010/main" val="0"/>
              </a:ext>
            </a:extLst>
          </a:blip>
          <a:srcRect t="19199" b="12654"/>
          <a:stretch/>
        </p:blipFill>
        <p:spPr>
          <a:xfrm>
            <a:off x="7248128" y="1125048"/>
            <a:ext cx="4495229" cy="4392184"/>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308147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7FDCB4E-9A1F-4835-B2DC-8AFFDED3B3D7}"/>
              </a:ext>
            </a:extLst>
          </p:cNvPr>
          <p:cNvGrpSpPr/>
          <p:nvPr/>
        </p:nvGrpSpPr>
        <p:grpSpPr>
          <a:xfrm>
            <a:off x="0" y="5052197"/>
            <a:ext cx="12192000" cy="1909975"/>
            <a:chOff x="0" y="4948025"/>
            <a:chExt cx="12192000" cy="1909975"/>
          </a:xfrm>
        </p:grpSpPr>
        <p:pic>
          <p:nvPicPr>
            <p:cNvPr id="12" name="Picture 11">
              <a:extLst>
                <a:ext uri="{FF2B5EF4-FFF2-40B4-BE49-F238E27FC236}">
                  <a16:creationId xmlns:a16="http://schemas.microsoft.com/office/drawing/2014/main" id="{31867EC0-6A11-4198-B82E-8C34ACB025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48025"/>
              <a:ext cx="12192000" cy="1909975"/>
            </a:xfrm>
            <a:prstGeom prst="rect">
              <a:avLst/>
            </a:prstGeom>
          </p:spPr>
        </p:pic>
        <p:grpSp>
          <p:nvGrpSpPr>
            <p:cNvPr id="13" name="Group 12">
              <a:extLst>
                <a:ext uri="{FF2B5EF4-FFF2-40B4-BE49-F238E27FC236}">
                  <a16:creationId xmlns:a16="http://schemas.microsoft.com/office/drawing/2014/main" id="{8162D80D-B031-4DBD-A9DB-9A58E7B13A0A}"/>
                </a:ext>
              </a:extLst>
            </p:cNvPr>
            <p:cNvGrpSpPr/>
            <p:nvPr/>
          </p:nvGrpSpPr>
          <p:grpSpPr>
            <a:xfrm>
              <a:off x="119336" y="5733256"/>
              <a:ext cx="3287688" cy="1008112"/>
              <a:chOff x="119336" y="5733256"/>
              <a:chExt cx="3287688" cy="1008112"/>
            </a:xfrm>
          </p:grpSpPr>
          <p:sp>
            <p:nvSpPr>
              <p:cNvPr id="15" name="Rectangle 14">
                <a:extLst>
                  <a:ext uri="{FF2B5EF4-FFF2-40B4-BE49-F238E27FC236}">
                    <a16:creationId xmlns:a16="http://schemas.microsoft.com/office/drawing/2014/main" id="{471AF13F-38A8-4B1D-ACBD-2D08299D88AC}"/>
                  </a:ext>
                </a:extLst>
              </p:cNvPr>
              <p:cNvSpPr/>
              <p:nvPr/>
            </p:nvSpPr>
            <p:spPr>
              <a:xfrm>
                <a:off x="119336" y="5733256"/>
                <a:ext cx="288032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D761022-8FF0-4F70-8932-3F40B59F7773}"/>
                  </a:ext>
                </a:extLst>
              </p:cNvPr>
              <p:cNvSpPr/>
              <p:nvPr/>
            </p:nvSpPr>
            <p:spPr>
              <a:xfrm>
                <a:off x="2830960" y="5899010"/>
                <a:ext cx="57606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a:extLst>
                <a:ext uri="{FF2B5EF4-FFF2-40B4-BE49-F238E27FC236}">
                  <a16:creationId xmlns:a16="http://schemas.microsoft.com/office/drawing/2014/main" id="{8496DA0D-3CA7-4214-AE97-3B32FB78801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7061" y="5779602"/>
              <a:ext cx="2255765" cy="778563"/>
            </a:xfrm>
            <a:prstGeom prst="rect">
              <a:avLst/>
            </a:prstGeom>
          </p:spPr>
        </p:pic>
      </p:grpSp>
      <p:sp>
        <p:nvSpPr>
          <p:cNvPr id="4" name="Title 3"/>
          <p:cNvSpPr>
            <a:spLocks noGrp="1"/>
          </p:cNvSpPr>
          <p:nvPr>
            <p:ph type="title"/>
          </p:nvPr>
        </p:nvSpPr>
        <p:spPr/>
        <p:txBody>
          <a:bodyPr/>
          <a:lstStyle/>
          <a:p>
            <a:r>
              <a:rPr lang="en-GB" dirty="0"/>
              <a:t>BALI Award Winner 2018</a:t>
            </a:r>
          </a:p>
        </p:txBody>
      </p:sp>
      <p:sp>
        <p:nvSpPr>
          <p:cNvPr id="3" name="Text Placeholder 2"/>
          <p:cNvSpPr>
            <a:spLocks noGrp="1"/>
          </p:cNvSpPr>
          <p:nvPr>
            <p:ph type="body" sz="half" idx="4294967295"/>
          </p:nvPr>
        </p:nvSpPr>
        <p:spPr>
          <a:xfrm>
            <a:off x="458022" y="1124743"/>
            <a:ext cx="4485850" cy="4708277"/>
          </a:xfrm>
        </p:spPr>
        <p:txBody>
          <a:bodyPr/>
          <a:lstStyle/>
          <a:p>
            <a:r>
              <a:rPr lang="en-GB" sz="1800" dirty="0"/>
              <a:t>Theatre Square, Royal National Theatre</a:t>
            </a:r>
          </a:p>
          <a:p>
            <a:r>
              <a:rPr lang="en-GB" sz="1800" dirty="0"/>
              <a:t>Hard Landscaping</a:t>
            </a:r>
            <a:endParaRPr lang="en-GB" dirty="0"/>
          </a:p>
          <a:p>
            <a:pPr marL="285750" indent="-285750">
              <a:buFont typeface="Arial" pitchFamily="34" charset="0"/>
              <a:buChar char="•"/>
            </a:pPr>
            <a:r>
              <a:rPr lang="en-GB" sz="1800" dirty="0"/>
              <a:t> £375,499.24 Project</a:t>
            </a:r>
          </a:p>
          <a:p>
            <a:pPr marL="285750" indent="-285750">
              <a:buFont typeface="Arial" pitchFamily="34" charset="0"/>
              <a:buChar char="•"/>
            </a:pPr>
            <a:r>
              <a:rPr lang="en-GB" sz="1800" dirty="0"/>
              <a:t>Winner of BALI Award 2018</a:t>
            </a:r>
          </a:p>
          <a:p>
            <a:r>
              <a:rPr lang="en-GB" sz="1800" dirty="0"/>
              <a:t>reinforced concrete, surface</a:t>
            </a:r>
          </a:p>
          <a:p>
            <a:r>
              <a:rPr lang="en-GB" sz="1800" dirty="0"/>
              <a:t>water drainage systems</a:t>
            </a:r>
          </a:p>
          <a:p>
            <a:r>
              <a:rPr lang="en-GB" sz="1800" dirty="0"/>
              <a:t>steps and handrails</a:t>
            </a:r>
          </a:p>
          <a:p>
            <a:r>
              <a:rPr lang="en-GB" sz="1800" dirty="0"/>
              <a:t>masts, paving, furniture and lighting.</a:t>
            </a:r>
          </a:p>
          <a:p>
            <a:pPr>
              <a:buFont typeface="Arial" pitchFamily="34" charset="0"/>
              <a:buChar char="•"/>
            </a:pPr>
            <a:endParaRPr lang="en-GB" sz="1800" dirty="0"/>
          </a:p>
        </p:txBody>
      </p:sp>
      <p:pic>
        <p:nvPicPr>
          <p:cNvPr id="9" name="Picture 8"/>
          <p:cNvPicPr>
            <a:picLocks noChangeAspect="1"/>
          </p:cNvPicPr>
          <p:nvPr/>
        </p:nvPicPr>
        <p:blipFill rotWithShape="1">
          <a:blip r:embed="rId4" cstate="email">
            <a:extLst>
              <a:ext uri="{28A0092B-C50C-407E-A947-70E740481C1C}">
                <a14:useLocalDpi xmlns:a14="http://schemas.microsoft.com/office/drawing/2010/main" val="0"/>
              </a:ext>
            </a:extLst>
          </a:blip>
          <a:srcRect l="423" t="13961" r="-423" b="15472"/>
          <a:stretch/>
        </p:blipFill>
        <p:spPr>
          <a:xfrm>
            <a:off x="6739569" y="1035051"/>
            <a:ext cx="5475580" cy="2609973"/>
          </a:xfrm>
          <a:prstGeom prst="rect">
            <a:avLst/>
          </a:prstGeom>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val="0"/>
              </a:ext>
            </a:extLst>
          </a:blip>
          <a:srcRect l="33468" r="33064" b="2548"/>
          <a:stretch/>
        </p:blipFill>
        <p:spPr>
          <a:xfrm>
            <a:off x="11443496" y="5759575"/>
            <a:ext cx="580964" cy="1127753"/>
          </a:xfrm>
          <a:prstGeom prst="rect">
            <a:avLst/>
          </a:prstGeom>
        </p:spPr>
      </p:pic>
      <p:pic>
        <p:nvPicPr>
          <p:cNvPr id="11" name="Picture 10"/>
          <p:cNvPicPr>
            <a:picLocks noChangeAspect="1"/>
          </p:cNvPicPr>
          <p:nvPr/>
        </p:nvPicPr>
        <p:blipFill rotWithShape="1">
          <a:blip r:embed="rId6" cstate="email">
            <a:extLst>
              <a:ext uri="{28A0092B-C50C-407E-A947-70E740481C1C}">
                <a14:useLocalDpi xmlns:a14="http://schemas.microsoft.com/office/drawing/2010/main" val="0"/>
              </a:ext>
            </a:extLst>
          </a:blip>
          <a:srcRect b="25607"/>
          <a:stretch/>
        </p:blipFill>
        <p:spPr>
          <a:xfrm>
            <a:off x="5648880" y="3429223"/>
            <a:ext cx="5093920" cy="2527164"/>
          </a:xfrm>
          <a:prstGeom prst="rect">
            <a:avLst/>
          </a:prstGeom>
        </p:spPr>
      </p:pic>
    </p:spTree>
    <p:extLst>
      <p:ext uri="{BB962C8B-B14F-4D97-AF65-F5344CB8AC3E}">
        <p14:creationId xmlns:p14="http://schemas.microsoft.com/office/powerpoint/2010/main" val="791590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Diversity of Contracts</a:t>
            </a:r>
          </a:p>
        </p:txBody>
      </p:sp>
      <p:pic>
        <p:nvPicPr>
          <p:cNvPr id="1026" name="Picture 2" descr="C:\Access file\Personal\Presentations\John Deere presentation\DSC00133.JPG"/>
          <p:cNvPicPr>
            <a:picLocks noChangeAspect="1" noChangeArrowheads="1"/>
          </p:cNvPicPr>
          <p:nvPr/>
        </p:nvPicPr>
        <p:blipFill>
          <a:blip r:embed="rId3" cstate="print"/>
          <a:srcRect/>
          <a:stretch>
            <a:fillRect/>
          </a:stretch>
        </p:blipFill>
        <p:spPr bwMode="auto">
          <a:xfrm>
            <a:off x="1875650" y="1049565"/>
            <a:ext cx="3456384" cy="2296845"/>
          </a:xfrm>
          <a:prstGeom prst="rect">
            <a:avLst/>
          </a:prstGeom>
          <a:ln>
            <a:noFill/>
          </a:ln>
          <a:effectLst>
            <a:softEdge rad="112500"/>
          </a:effectLst>
        </p:spPr>
      </p:pic>
      <p:pic>
        <p:nvPicPr>
          <p:cNvPr id="1028" name="Picture 4" descr="C:\Access file\Personal\Presentations\John Deere presentation\DSC08507.JPG"/>
          <p:cNvPicPr>
            <a:picLocks noChangeAspect="1" noChangeArrowheads="1"/>
          </p:cNvPicPr>
          <p:nvPr/>
        </p:nvPicPr>
        <p:blipFill>
          <a:blip r:embed="rId4" cstate="print"/>
          <a:srcRect/>
          <a:stretch>
            <a:fillRect/>
          </a:stretch>
        </p:blipFill>
        <p:spPr bwMode="auto">
          <a:xfrm>
            <a:off x="1875650" y="3497836"/>
            <a:ext cx="3472310" cy="2307428"/>
          </a:xfrm>
          <a:prstGeom prst="rect">
            <a:avLst/>
          </a:prstGeom>
          <a:ln>
            <a:noFill/>
          </a:ln>
          <a:effectLst>
            <a:softEdge rad="112500"/>
          </a:effectLst>
        </p:spPr>
      </p:pic>
      <p:pic>
        <p:nvPicPr>
          <p:cNvPr id="1029" name="Picture 5" descr="C:\Access file\Personal\Presentations\John Deere presentation\DSC09321.JPG"/>
          <p:cNvPicPr>
            <a:picLocks noChangeAspect="1" noChangeArrowheads="1"/>
          </p:cNvPicPr>
          <p:nvPr/>
        </p:nvPicPr>
        <p:blipFill>
          <a:blip r:embed="rId5" cstate="print"/>
          <a:srcRect/>
          <a:stretch>
            <a:fillRect/>
          </a:stretch>
        </p:blipFill>
        <p:spPr bwMode="auto">
          <a:xfrm>
            <a:off x="6844203" y="1049564"/>
            <a:ext cx="3521293" cy="2339978"/>
          </a:xfrm>
          <a:prstGeom prst="rect">
            <a:avLst/>
          </a:prstGeom>
          <a:ln>
            <a:noFill/>
          </a:ln>
          <a:effectLst>
            <a:softEdge rad="112500"/>
          </a:effectLst>
        </p:spPr>
      </p:pic>
      <p:pic>
        <p:nvPicPr>
          <p:cNvPr id="1030" name="Picture 6" descr="C:\Access file\Personal\Presentations\John Deere presentation\DSC08219.JPG"/>
          <p:cNvPicPr>
            <a:picLocks noChangeAspect="1" noChangeArrowheads="1"/>
          </p:cNvPicPr>
          <p:nvPr/>
        </p:nvPicPr>
        <p:blipFill>
          <a:blip r:embed="rId6" cstate="print"/>
          <a:srcRect/>
          <a:stretch>
            <a:fillRect/>
          </a:stretch>
        </p:blipFill>
        <p:spPr bwMode="auto">
          <a:xfrm>
            <a:off x="6908679" y="3596184"/>
            <a:ext cx="3456816" cy="2209080"/>
          </a:xfrm>
          <a:prstGeom prst="rect">
            <a:avLst/>
          </a:prstGeom>
          <a:ln>
            <a:noFill/>
          </a:ln>
          <a:effectLst>
            <a:softEdge rad="112500"/>
          </a:effectLst>
        </p:spPr>
      </p:pic>
      <p:pic>
        <p:nvPicPr>
          <p:cNvPr id="3" name="Picture 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385006" y="2087281"/>
            <a:ext cx="3357675" cy="2518256"/>
          </a:xfrm>
          <a:prstGeom prst="rect">
            <a:avLst/>
          </a:prstGeom>
          <a:ln>
            <a:noFill/>
          </a:ln>
          <a:effectLst>
            <a:softEdge rad="112500"/>
          </a:effectLst>
        </p:spPr>
      </p:pic>
      <p:grpSp>
        <p:nvGrpSpPr>
          <p:cNvPr id="9" name="Group 8">
            <a:extLst>
              <a:ext uri="{FF2B5EF4-FFF2-40B4-BE49-F238E27FC236}">
                <a16:creationId xmlns:a16="http://schemas.microsoft.com/office/drawing/2014/main" id="{732730C2-48CB-41D3-9F5E-744BE28D898E}"/>
              </a:ext>
            </a:extLst>
          </p:cNvPr>
          <p:cNvGrpSpPr/>
          <p:nvPr/>
        </p:nvGrpSpPr>
        <p:grpSpPr>
          <a:xfrm>
            <a:off x="0" y="4948025"/>
            <a:ext cx="12192000" cy="1909975"/>
            <a:chOff x="0" y="4948025"/>
            <a:chExt cx="12192000" cy="1909975"/>
          </a:xfrm>
        </p:grpSpPr>
        <p:pic>
          <p:nvPicPr>
            <p:cNvPr id="10" name="Picture 9">
              <a:extLst>
                <a:ext uri="{FF2B5EF4-FFF2-40B4-BE49-F238E27FC236}">
                  <a16:creationId xmlns:a16="http://schemas.microsoft.com/office/drawing/2014/main" id="{97FC2BC4-3E9A-437A-8CC6-C177719140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948025"/>
              <a:ext cx="12192000" cy="1909975"/>
            </a:xfrm>
            <a:prstGeom prst="rect">
              <a:avLst/>
            </a:prstGeom>
          </p:spPr>
        </p:pic>
        <p:grpSp>
          <p:nvGrpSpPr>
            <p:cNvPr id="11" name="Group 10">
              <a:extLst>
                <a:ext uri="{FF2B5EF4-FFF2-40B4-BE49-F238E27FC236}">
                  <a16:creationId xmlns:a16="http://schemas.microsoft.com/office/drawing/2014/main" id="{1D61F359-5F36-4581-9AE4-CB318BAE0B92}"/>
                </a:ext>
              </a:extLst>
            </p:cNvPr>
            <p:cNvGrpSpPr/>
            <p:nvPr/>
          </p:nvGrpSpPr>
          <p:grpSpPr>
            <a:xfrm>
              <a:off x="119336" y="5733256"/>
              <a:ext cx="3287688" cy="1008112"/>
              <a:chOff x="119336" y="5733256"/>
              <a:chExt cx="3287688" cy="1008112"/>
            </a:xfrm>
          </p:grpSpPr>
          <p:sp>
            <p:nvSpPr>
              <p:cNvPr id="14" name="Rectangle 13">
                <a:extLst>
                  <a:ext uri="{FF2B5EF4-FFF2-40B4-BE49-F238E27FC236}">
                    <a16:creationId xmlns:a16="http://schemas.microsoft.com/office/drawing/2014/main" id="{30F3CDC5-89F8-4CDC-9043-7DBF40B368A7}"/>
                  </a:ext>
                </a:extLst>
              </p:cNvPr>
              <p:cNvSpPr/>
              <p:nvPr/>
            </p:nvSpPr>
            <p:spPr>
              <a:xfrm>
                <a:off x="119336" y="5733256"/>
                <a:ext cx="288032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889A315-927A-4188-BF23-22F68681E7BA}"/>
                  </a:ext>
                </a:extLst>
              </p:cNvPr>
              <p:cNvSpPr/>
              <p:nvPr/>
            </p:nvSpPr>
            <p:spPr>
              <a:xfrm>
                <a:off x="2830960" y="5899010"/>
                <a:ext cx="57606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2" name="Picture 11">
              <a:extLst>
                <a:ext uri="{FF2B5EF4-FFF2-40B4-BE49-F238E27FC236}">
                  <a16:creationId xmlns:a16="http://schemas.microsoft.com/office/drawing/2014/main" id="{1020867F-5DB0-48F8-9D0C-378D0B50EB70}"/>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27061" y="5779602"/>
              <a:ext cx="2255765" cy="778563"/>
            </a:xfrm>
            <a:prstGeom prst="rect">
              <a:avLst/>
            </a:prstGeom>
          </p:spPr>
        </p:pic>
      </p:grpSp>
    </p:spTree>
    <p:extLst>
      <p:ext uri="{BB962C8B-B14F-4D97-AF65-F5344CB8AC3E}">
        <p14:creationId xmlns:p14="http://schemas.microsoft.com/office/powerpoint/2010/main" val="1612283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263"/>
          <a:stretch/>
        </p:blipFill>
        <p:spPr>
          <a:xfrm>
            <a:off x="7041796" y="130177"/>
            <a:ext cx="4903374" cy="5768834"/>
          </a:xfrm>
          <a:prstGeom prst="rect">
            <a:avLst/>
          </a:prstGeom>
        </p:spPr>
      </p:pic>
      <p:sp>
        <p:nvSpPr>
          <p:cNvPr id="2" name="Title 1"/>
          <p:cNvSpPr>
            <a:spLocks noGrp="1"/>
          </p:cNvSpPr>
          <p:nvPr>
            <p:ph type="title"/>
          </p:nvPr>
        </p:nvSpPr>
        <p:spPr/>
        <p:txBody>
          <a:bodyPr/>
          <a:lstStyle/>
          <a:p>
            <a:r>
              <a:rPr lang="en-GB" dirty="0"/>
              <a:t>Locations</a:t>
            </a:r>
          </a:p>
        </p:txBody>
      </p:sp>
      <p:sp>
        <p:nvSpPr>
          <p:cNvPr id="7" name="Content Placeholder 1"/>
          <p:cNvSpPr>
            <a:spLocks noGrp="1"/>
          </p:cNvSpPr>
          <p:nvPr>
            <p:ph idx="4294967295"/>
          </p:nvPr>
        </p:nvSpPr>
        <p:spPr>
          <a:xfrm>
            <a:off x="467784" y="1124745"/>
            <a:ext cx="5916248" cy="4392613"/>
          </a:xfrm>
          <a:prstGeom prst="rect">
            <a:avLst/>
          </a:prstGeom>
        </p:spPr>
        <p:txBody>
          <a:bodyPr/>
          <a:lstStyle/>
          <a:p>
            <a:pPr>
              <a:lnSpc>
                <a:spcPct val="150000"/>
              </a:lnSpc>
              <a:buFont typeface="Wingdings" panose="05000000000000000000" pitchFamily="2" charset="2"/>
              <a:buChar char="§"/>
            </a:pPr>
            <a:r>
              <a:rPr lang="en-GB" sz="1900" dirty="0">
                <a:solidFill>
                  <a:schemeClr val="tx1">
                    <a:lumMod val="75000"/>
                    <a:lumOff val="25000"/>
                  </a:schemeClr>
                </a:solidFill>
              </a:rPr>
              <a:t>90 Depots</a:t>
            </a:r>
          </a:p>
          <a:p>
            <a:pPr>
              <a:lnSpc>
                <a:spcPct val="150000"/>
              </a:lnSpc>
              <a:buFont typeface="Wingdings" panose="05000000000000000000" pitchFamily="2" charset="2"/>
              <a:buChar char="§"/>
            </a:pPr>
            <a:r>
              <a:rPr lang="en-GB" sz="1900" dirty="0">
                <a:solidFill>
                  <a:schemeClr val="tx1">
                    <a:lumMod val="75000"/>
                    <a:lumOff val="25000"/>
                  </a:schemeClr>
                </a:solidFill>
              </a:rPr>
              <a:t>50+ Local Authority contracts </a:t>
            </a:r>
          </a:p>
          <a:p>
            <a:pPr lvl="0">
              <a:lnSpc>
                <a:spcPct val="150000"/>
              </a:lnSpc>
              <a:buFont typeface="Wingdings" panose="05000000000000000000" pitchFamily="2" charset="2"/>
              <a:buChar char="§"/>
            </a:pPr>
            <a:r>
              <a:rPr lang="en-GB" sz="1900" dirty="0">
                <a:solidFill>
                  <a:schemeClr val="tx1">
                    <a:lumMod val="75000"/>
                    <a:lumOff val="25000"/>
                  </a:schemeClr>
                </a:solidFill>
              </a:rPr>
              <a:t>30+ Housing Associations</a:t>
            </a:r>
          </a:p>
          <a:p>
            <a:pPr lvl="0">
              <a:lnSpc>
                <a:spcPct val="150000"/>
              </a:lnSpc>
              <a:buFont typeface="Wingdings" panose="05000000000000000000" pitchFamily="2" charset="2"/>
              <a:buChar char="§"/>
            </a:pPr>
            <a:r>
              <a:rPr lang="en-GB" sz="1900" dirty="0">
                <a:solidFill>
                  <a:schemeClr val="tx1">
                    <a:lumMod val="75000"/>
                    <a:lumOff val="25000"/>
                  </a:schemeClr>
                </a:solidFill>
              </a:rPr>
              <a:t>600 schools and universities </a:t>
            </a:r>
          </a:p>
          <a:p>
            <a:pPr lvl="0">
              <a:lnSpc>
                <a:spcPct val="150000"/>
              </a:lnSpc>
              <a:buFont typeface="Wingdings" panose="05000000000000000000" pitchFamily="2" charset="2"/>
              <a:buChar char="§"/>
            </a:pPr>
            <a:r>
              <a:rPr lang="en-GB" sz="1900" dirty="0">
                <a:solidFill>
                  <a:schemeClr val="tx1">
                    <a:lumMod val="75000"/>
                    <a:lumOff val="25000"/>
                  </a:schemeClr>
                </a:solidFill>
              </a:rPr>
              <a:t>10+ Integrated Support Services</a:t>
            </a:r>
          </a:p>
          <a:p>
            <a:pPr lvl="0">
              <a:lnSpc>
                <a:spcPct val="150000"/>
              </a:lnSpc>
              <a:buFont typeface="Wingdings" panose="05000000000000000000" pitchFamily="2" charset="2"/>
              <a:buChar char="§"/>
            </a:pPr>
            <a:r>
              <a:rPr lang="en-GB" sz="1900" dirty="0">
                <a:solidFill>
                  <a:schemeClr val="tx1">
                    <a:lumMod val="75000"/>
                    <a:lumOff val="25000"/>
                  </a:schemeClr>
                </a:solidFill>
              </a:rPr>
              <a:t>MIXTO exclusive supplier/ installer for the UK</a:t>
            </a:r>
          </a:p>
        </p:txBody>
      </p:sp>
      <p:grpSp>
        <p:nvGrpSpPr>
          <p:cNvPr id="8" name="Group 7">
            <a:extLst>
              <a:ext uri="{FF2B5EF4-FFF2-40B4-BE49-F238E27FC236}">
                <a16:creationId xmlns:a16="http://schemas.microsoft.com/office/drawing/2014/main" id="{C0A12170-EED9-4390-AECD-F1A11C2F248E}"/>
              </a:ext>
            </a:extLst>
          </p:cNvPr>
          <p:cNvGrpSpPr/>
          <p:nvPr/>
        </p:nvGrpSpPr>
        <p:grpSpPr>
          <a:xfrm>
            <a:off x="0" y="4948025"/>
            <a:ext cx="12192000" cy="1909975"/>
            <a:chOff x="0" y="4948025"/>
            <a:chExt cx="12192000" cy="1909975"/>
          </a:xfrm>
        </p:grpSpPr>
        <p:pic>
          <p:nvPicPr>
            <p:cNvPr id="9" name="Picture 8">
              <a:extLst>
                <a:ext uri="{FF2B5EF4-FFF2-40B4-BE49-F238E27FC236}">
                  <a16:creationId xmlns:a16="http://schemas.microsoft.com/office/drawing/2014/main" id="{5D428082-8002-4214-9032-457EA17278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948025"/>
              <a:ext cx="12192000" cy="1909975"/>
            </a:xfrm>
            <a:prstGeom prst="rect">
              <a:avLst/>
            </a:prstGeom>
          </p:spPr>
        </p:pic>
        <p:grpSp>
          <p:nvGrpSpPr>
            <p:cNvPr id="10" name="Group 9">
              <a:extLst>
                <a:ext uri="{FF2B5EF4-FFF2-40B4-BE49-F238E27FC236}">
                  <a16:creationId xmlns:a16="http://schemas.microsoft.com/office/drawing/2014/main" id="{DB67B846-71B1-4CC6-BE52-738C0B74DC0F}"/>
                </a:ext>
              </a:extLst>
            </p:cNvPr>
            <p:cNvGrpSpPr/>
            <p:nvPr/>
          </p:nvGrpSpPr>
          <p:grpSpPr>
            <a:xfrm>
              <a:off x="119336" y="5733256"/>
              <a:ext cx="3287688" cy="1008112"/>
              <a:chOff x="119336" y="5733256"/>
              <a:chExt cx="3287688" cy="1008112"/>
            </a:xfrm>
          </p:grpSpPr>
          <p:sp>
            <p:nvSpPr>
              <p:cNvPr id="12" name="Rectangle 11">
                <a:extLst>
                  <a:ext uri="{FF2B5EF4-FFF2-40B4-BE49-F238E27FC236}">
                    <a16:creationId xmlns:a16="http://schemas.microsoft.com/office/drawing/2014/main" id="{1378EA75-9EF1-4FAC-BCDF-FDDC52678D9A}"/>
                  </a:ext>
                </a:extLst>
              </p:cNvPr>
              <p:cNvSpPr/>
              <p:nvPr/>
            </p:nvSpPr>
            <p:spPr>
              <a:xfrm>
                <a:off x="119336" y="5733256"/>
                <a:ext cx="288032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C5D9313-6665-4410-8D8B-254B39AFDA86}"/>
                  </a:ext>
                </a:extLst>
              </p:cNvPr>
              <p:cNvSpPr/>
              <p:nvPr/>
            </p:nvSpPr>
            <p:spPr>
              <a:xfrm>
                <a:off x="2830960" y="5899010"/>
                <a:ext cx="57606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 name="Picture 10">
              <a:extLst>
                <a:ext uri="{FF2B5EF4-FFF2-40B4-BE49-F238E27FC236}">
                  <a16:creationId xmlns:a16="http://schemas.microsoft.com/office/drawing/2014/main" id="{52AF6457-44F4-4892-B798-D26C4D764E7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7061" y="5779602"/>
              <a:ext cx="2255765" cy="778563"/>
            </a:xfrm>
            <a:prstGeom prst="rect">
              <a:avLst/>
            </a:prstGeom>
          </p:spPr>
        </p:pic>
      </p:grpSp>
    </p:spTree>
    <p:extLst>
      <p:ext uri="{BB962C8B-B14F-4D97-AF65-F5344CB8AC3E}">
        <p14:creationId xmlns:p14="http://schemas.microsoft.com/office/powerpoint/2010/main" val="3761700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Our grounds maintenance world</a:t>
            </a:r>
          </a:p>
        </p:txBody>
      </p:sp>
      <p:sp>
        <p:nvSpPr>
          <p:cNvPr id="2" name="Content Placeholder 1"/>
          <p:cNvSpPr>
            <a:spLocks noGrp="1"/>
          </p:cNvSpPr>
          <p:nvPr>
            <p:ph idx="1"/>
          </p:nvPr>
        </p:nvSpPr>
        <p:spPr>
          <a:xfrm>
            <a:off x="386718" y="1052736"/>
            <a:ext cx="5853298" cy="4127500"/>
          </a:xfrm>
          <a:prstGeom prst="rect">
            <a:avLst/>
          </a:prstGeom>
        </p:spPr>
        <p:txBody>
          <a:bodyPr/>
          <a:lstStyle/>
          <a:p>
            <a:pPr lvl="0">
              <a:buClr>
                <a:srgbClr val="10AE96"/>
              </a:buClr>
              <a:buFont typeface="Wingdings" panose="05000000000000000000" pitchFamily="2" charset="2"/>
              <a:buChar char="§"/>
            </a:pPr>
            <a:r>
              <a:rPr lang="en-GB" sz="1600" dirty="0">
                <a:latin typeface="Trebuchet MS" panose="020B0603020202020204" pitchFamily="34" charset="0"/>
              </a:rPr>
              <a:t>Whilst all operational sites have a dedicated compliment of machinery, specialist equipment is shared across the business to ensure maximum utilisation and asset flexibility.</a:t>
            </a:r>
            <a:br>
              <a:rPr lang="en-GB" sz="1600" dirty="0">
                <a:latin typeface="Trebuchet MS" panose="020B0603020202020204" pitchFamily="34" charset="0"/>
              </a:rPr>
            </a:br>
            <a:endParaRPr lang="en-GB" sz="1600" dirty="0">
              <a:latin typeface="Trebuchet MS" panose="020B0603020202020204" pitchFamily="34" charset="0"/>
            </a:endParaRPr>
          </a:p>
          <a:p>
            <a:pPr lvl="0">
              <a:buClr>
                <a:srgbClr val="10AE96"/>
              </a:buClr>
              <a:buFont typeface="Wingdings" panose="05000000000000000000" pitchFamily="2" charset="2"/>
              <a:buChar char="§"/>
            </a:pPr>
            <a:r>
              <a:rPr lang="en-GB" sz="1600" dirty="0">
                <a:latin typeface="Trebuchet MS" panose="020B0603020202020204" pitchFamily="34" charset="0"/>
              </a:rPr>
              <a:t>Over the last four years the group has spent an average of £2.8 million per annum on equipment for new contracts and updating the existing fleet.</a:t>
            </a:r>
          </a:p>
          <a:p>
            <a:pPr lvl="0">
              <a:buClr>
                <a:srgbClr val="10AE96"/>
              </a:buClr>
              <a:buFont typeface="Wingdings" panose="05000000000000000000" pitchFamily="2" charset="2"/>
              <a:buChar char="§"/>
            </a:pPr>
            <a:r>
              <a:rPr lang="en-GB" sz="1600" dirty="0">
                <a:latin typeface="Trebuchet MS" panose="020B0603020202020204" pitchFamily="34" charset="0"/>
              </a:rPr>
              <a:t>Annually the business replaces around 20% of it’s vehicle fleet, around 200 vehicles built specifically for grounds maintenance operations.</a:t>
            </a:r>
            <a:br>
              <a:rPr lang="en-GB" sz="1600" dirty="0">
                <a:latin typeface="Trebuchet MS" panose="020B0603020202020204" pitchFamily="34" charset="0"/>
              </a:rPr>
            </a:br>
            <a:endParaRPr lang="en-GB" sz="1600" dirty="0">
              <a:latin typeface="Trebuchet MS" panose="020B0603020202020204" pitchFamily="34" charset="0"/>
            </a:endParaRPr>
          </a:p>
          <a:p>
            <a:pPr lvl="0">
              <a:buClr>
                <a:srgbClr val="10AE96"/>
              </a:buClr>
              <a:buFont typeface="Wingdings" panose="05000000000000000000" pitchFamily="2" charset="2"/>
              <a:buChar char="§"/>
            </a:pPr>
            <a:r>
              <a:rPr lang="en-GB" sz="1600" dirty="0">
                <a:latin typeface="Trebuchet MS" panose="020B0603020202020204" pitchFamily="34" charset="0"/>
              </a:rPr>
              <a:t>We make a point of using suppliers local to the operational contracts. This spreads our investment across suppliers and manufacturers, which is better for us and better for the industry</a:t>
            </a:r>
          </a:p>
          <a:p>
            <a:pPr>
              <a:buClr>
                <a:srgbClr val="10AE96"/>
              </a:buClr>
              <a:buFont typeface="Wingdings" panose="05000000000000000000" pitchFamily="2" charset="2"/>
              <a:buChar char="§"/>
            </a:pPr>
            <a:endParaRPr lang="en-GB" sz="1450" dirty="0"/>
          </a:p>
        </p:txBody>
      </p:sp>
      <p:pic>
        <p:nvPicPr>
          <p:cNvPr id="6" name="Picture Placeholder 4"/>
          <p:cNvPicPr>
            <a:picLocks noChangeAspect="1"/>
          </p:cNvPicPr>
          <p:nvPr/>
        </p:nvPicPr>
        <p:blipFill>
          <a:blip r:embed="rId2" cstate="email">
            <a:extLst>
              <a:ext uri="{28A0092B-C50C-407E-A947-70E740481C1C}">
                <a14:useLocalDpi xmlns:a14="http://schemas.microsoft.com/office/drawing/2010/main" val="0"/>
              </a:ext>
            </a:extLst>
          </a:blip>
          <a:srcRect l="6396" r="6396"/>
          <a:stretch>
            <a:fillRect/>
          </a:stretch>
        </p:blipFill>
        <p:spPr>
          <a:xfrm>
            <a:off x="6535849" y="3413754"/>
            <a:ext cx="3707904" cy="2737937"/>
          </a:xfrm>
          <a:prstGeom prst="rect">
            <a:avLst/>
          </a:prstGeom>
          <a:ln>
            <a:noFill/>
          </a:ln>
          <a:effectLst>
            <a:softEdge rad="112500"/>
          </a:effectLst>
        </p:spPr>
      </p:pic>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56240" y="920377"/>
            <a:ext cx="3693614" cy="2686608"/>
          </a:xfrm>
          <a:prstGeom prst="rect">
            <a:avLst/>
          </a:prstGeom>
          <a:ln>
            <a:noFill/>
          </a:ln>
          <a:effectLst>
            <a:softEdge rad="112500"/>
          </a:effectLst>
        </p:spPr>
      </p:pic>
      <p:grpSp>
        <p:nvGrpSpPr>
          <p:cNvPr id="7" name="Group 6">
            <a:extLst>
              <a:ext uri="{FF2B5EF4-FFF2-40B4-BE49-F238E27FC236}">
                <a16:creationId xmlns:a16="http://schemas.microsoft.com/office/drawing/2014/main" id="{CF79AC5F-601C-48D6-9BAA-F8E68F708E15}"/>
              </a:ext>
            </a:extLst>
          </p:cNvPr>
          <p:cNvGrpSpPr/>
          <p:nvPr/>
        </p:nvGrpSpPr>
        <p:grpSpPr>
          <a:xfrm>
            <a:off x="0" y="4948025"/>
            <a:ext cx="12192000" cy="1909975"/>
            <a:chOff x="0" y="4948025"/>
            <a:chExt cx="12192000" cy="1909975"/>
          </a:xfrm>
        </p:grpSpPr>
        <p:pic>
          <p:nvPicPr>
            <p:cNvPr id="8" name="Picture 7">
              <a:extLst>
                <a:ext uri="{FF2B5EF4-FFF2-40B4-BE49-F238E27FC236}">
                  <a16:creationId xmlns:a16="http://schemas.microsoft.com/office/drawing/2014/main" id="{5AD5BC23-7D6F-45A4-9A35-A7276C9BAE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948025"/>
              <a:ext cx="12192000" cy="1909975"/>
            </a:xfrm>
            <a:prstGeom prst="rect">
              <a:avLst/>
            </a:prstGeom>
          </p:spPr>
        </p:pic>
        <p:grpSp>
          <p:nvGrpSpPr>
            <p:cNvPr id="9" name="Group 8">
              <a:extLst>
                <a:ext uri="{FF2B5EF4-FFF2-40B4-BE49-F238E27FC236}">
                  <a16:creationId xmlns:a16="http://schemas.microsoft.com/office/drawing/2014/main" id="{CBCC3C5E-0D61-415F-B651-B3C0FDB299A2}"/>
                </a:ext>
              </a:extLst>
            </p:cNvPr>
            <p:cNvGrpSpPr/>
            <p:nvPr/>
          </p:nvGrpSpPr>
          <p:grpSpPr>
            <a:xfrm>
              <a:off x="119336" y="5733256"/>
              <a:ext cx="3287688" cy="1008112"/>
              <a:chOff x="119336" y="5733256"/>
              <a:chExt cx="3287688" cy="1008112"/>
            </a:xfrm>
          </p:grpSpPr>
          <p:sp>
            <p:nvSpPr>
              <p:cNvPr id="11" name="Rectangle 10">
                <a:extLst>
                  <a:ext uri="{FF2B5EF4-FFF2-40B4-BE49-F238E27FC236}">
                    <a16:creationId xmlns:a16="http://schemas.microsoft.com/office/drawing/2014/main" id="{880F5162-319F-4DCF-ACB4-B3560C2BA0DD}"/>
                  </a:ext>
                </a:extLst>
              </p:cNvPr>
              <p:cNvSpPr/>
              <p:nvPr/>
            </p:nvSpPr>
            <p:spPr>
              <a:xfrm>
                <a:off x="119336" y="5733256"/>
                <a:ext cx="288032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F3F47F2-A3DA-418E-9D68-4A41034CEA51}"/>
                  </a:ext>
                </a:extLst>
              </p:cNvPr>
              <p:cNvSpPr/>
              <p:nvPr/>
            </p:nvSpPr>
            <p:spPr>
              <a:xfrm>
                <a:off x="2830960" y="5899010"/>
                <a:ext cx="57606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 name="Picture 9">
              <a:extLst>
                <a:ext uri="{FF2B5EF4-FFF2-40B4-BE49-F238E27FC236}">
                  <a16:creationId xmlns:a16="http://schemas.microsoft.com/office/drawing/2014/main" id="{4FB543B6-B6D0-4D1E-93BF-36BF6BB24C0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7061" y="5779602"/>
              <a:ext cx="2255765" cy="778563"/>
            </a:xfrm>
            <a:prstGeom prst="rect">
              <a:avLst/>
            </a:prstGeom>
          </p:spPr>
        </p:pic>
      </p:grpSp>
    </p:spTree>
    <p:extLst>
      <p:ext uri="{BB962C8B-B14F-4D97-AF65-F5344CB8AC3E}">
        <p14:creationId xmlns:p14="http://schemas.microsoft.com/office/powerpoint/2010/main" val="1070697630"/>
      </p:ext>
    </p:extLst>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997</TotalTime>
  <Words>1095</Words>
  <Application>Microsoft Office PowerPoint</Application>
  <PresentationFormat>Widescreen</PresentationFormat>
  <Paragraphs>90</Paragraphs>
  <Slides>19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ＭＳ Ｐゴシック</vt:lpstr>
      <vt:lpstr>Arial</vt:lpstr>
      <vt:lpstr>Calibri</vt:lpstr>
      <vt:lpstr>Trebuchet MS</vt:lpstr>
      <vt:lpstr>Trebuchet MS Bold</vt:lpstr>
      <vt:lpstr>Wingdings</vt:lpstr>
      <vt:lpstr>Modèle par défaut</vt:lpstr>
      <vt:lpstr>What a green services company wants from a dealership</vt:lpstr>
      <vt:lpstr>Angus Lindsay – Group Head of Assets and Fleet</vt:lpstr>
      <vt:lpstr>Background in agriculture both in UK and overseas</vt:lpstr>
      <vt:lpstr>PowerPoint Presentation</vt:lpstr>
      <vt:lpstr>Who we are and what we do</vt:lpstr>
      <vt:lpstr>BALI Award Winner 2018</vt:lpstr>
      <vt:lpstr>Diversity of Contracts</vt:lpstr>
      <vt:lpstr>Locations</vt:lpstr>
      <vt:lpstr>Our grounds maintenance world</vt:lpstr>
      <vt:lpstr>Forward thinking</vt:lpstr>
      <vt:lpstr>Planning ahead - </vt:lpstr>
      <vt:lpstr> - whilst looking to the past for ideas </vt:lpstr>
      <vt:lpstr>Future industry issues - climate, budgets, clients, skills, constraints</vt:lpstr>
      <vt:lpstr>Industry issues affecting both customer and supplier.</vt:lpstr>
      <vt:lpstr>Industry issues affecting both customer and supplier.</vt:lpstr>
      <vt:lpstr>So what do we want from a dealership ?</vt:lpstr>
      <vt:lpstr>So what do we want from a dealership ?</vt:lpstr>
      <vt:lpstr>In summary - the role of the dealer.</vt:lpstr>
      <vt:lpstr>Constantly challenge what you do and how you do it</vt:lpstr>
    </vt:vector>
  </TitlesOfParts>
  <Company>IDVERDE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MASQUE IDVERDE</dc:title>
  <dc:creator>PUBLICIS CONSULTANTS</dc:creator>
  <cp:lastModifiedBy>Malcolm Hill</cp:lastModifiedBy>
  <cp:revision>444</cp:revision>
  <cp:lastPrinted>2015-01-12T16:42:01Z</cp:lastPrinted>
  <dcterms:created xsi:type="dcterms:W3CDTF">2012-04-13T09:12:40Z</dcterms:created>
  <dcterms:modified xsi:type="dcterms:W3CDTF">2018-11-06T11:34:17Z</dcterms:modified>
</cp:coreProperties>
</file>